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2"/>
    <p:sldMasterId id="2147483662" r:id="rId3"/>
    <p:sldMasterId id="2147483675" r:id="rId4"/>
  </p:sldMasterIdLst>
  <p:notesMasterIdLst>
    <p:notesMasterId r:id="rId6"/>
  </p:notesMasterIdLst>
  <p:handoutMasterIdLst>
    <p:handoutMasterId r:id="rId7"/>
  </p:handoutMasterIdLst>
  <p:sldIdLst>
    <p:sldId id="267" r:id="rId5"/>
  </p:sldIdLst>
  <p:sldSz cx="42976800" cy="36576000"/>
  <p:notesSz cx="9239250" cy="6953250"/>
  <p:defaultTextStyle>
    <a:defPPr>
      <a:defRPr lang="en-US"/>
    </a:defPPr>
    <a:lvl1pPr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1pPr>
    <a:lvl2pPr marL="399829"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2pPr>
    <a:lvl3pPr marL="799658"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3pPr>
    <a:lvl4pPr marL="1199485"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4pPr>
    <a:lvl5pPr marL="1599310"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5pPr>
    <a:lvl6pPr marL="1999138" algn="l" defTabSz="799658" rtl="0" eaLnBrk="1" latinLnBrk="0" hangingPunct="1">
      <a:defRPr sz="8663" kern="1200">
        <a:solidFill>
          <a:schemeClr val="tx1"/>
        </a:solidFill>
        <a:latin typeface="Times New Roman" pitchFamily="18" charset="0"/>
        <a:ea typeface="+mn-ea"/>
        <a:cs typeface="+mn-cs"/>
      </a:defRPr>
    </a:lvl6pPr>
    <a:lvl7pPr marL="2398966" algn="l" defTabSz="799658" rtl="0" eaLnBrk="1" latinLnBrk="0" hangingPunct="1">
      <a:defRPr sz="8663" kern="1200">
        <a:solidFill>
          <a:schemeClr val="tx1"/>
        </a:solidFill>
        <a:latin typeface="Times New Roman" pitchFamily="18" charset="0"/>
        <a:ea typeface="+mn-ea"/>
        <a:cs typeface="+mn-cs"/>
      </a:defRPr>
    </a:lvl7pPr>
    <a:lvl8pPr marL="2798795" algn="l" defTabSz="799658" rtl="0" eaLnBrk="1" latinLnBrk="0" hangingPunct="1">
      <a:defRPr sz="8663" kern="1200">
        <a:solidFill>
          <a:schemeClr val="tx1"/>
        </a:solidFill>
        <a:latin typeface="Times New Roman" pitchFamily="18" charset="0"/>
        <a:ea typeface="+mn-ea"/>
        <a:cs typeface="+mn-cs"/>
      </a:defRPr>
    </a:lvl8pPr>
    <a:lvl9pPr marL="3198624" algn="l" defTabSz="799658" rtl="0" eaLnBrk="1" latinLnBrk="0" hangingPunct="1">
      <a:defRPr sz="8663"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35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Johnson (IWNM)" initials="" lastIdx="4" clrIdx="0"/>
  <p:cmAuthor id="1" name="v-debuye" initials="" lastIdx="8" clrIdx="1"/>
  <p:cmAuthor id="2" name="a-bumon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400D3"/>
    <a:srgbClr val="D2691E"/>
    <a:srgbClr val="026300"/>
    <a:srgbClr val="20487D"/>
    <a:srgbClr val="005581"/>
    <a:srgbClr val="FFFC00"/>
    <a:srgbClr val="00FA00"/>
    <a:srgbClr val="FF33CC"/>
    <a:srgbClr val="00FD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588" autoAdjust="0"/>
    <p:restoredTop sz="95976" autoAdjust="0"/>
  </p:normalViewPr>
  <p:slideViewPr>
    <p:cSldViewPr>
      <p:cViewPr>
        <p:scale>
          <a:sx n="59" d="100"/>
          <a:sy n="59" d="100"/>
        </p:scale>
        <p:origin x="1360" y="-4816"/>
      </p:cViewPr>
      <p:guideLst>
        <p:guide orient="horz" pos="11520"/>
        <p:guide pos="13536"/>
      </p:guideLst>
    </p:cSldViewPr>
  </p:slideViewPr>
  <p:notesTextViewPr>
    <p:cViewPr>
      <p:scale>
        <a:sx n="40" d="100"/>
        <a:sy n="4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89171" cy="385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19" name="Rectangle 3"/>
          <p:cNvSpPr>
            <a:spLocks noGrp="1" noChangeArrowheads="1"/>
          </p:cNvSpPr>
          <p:nvPr>
            <p:ph type="dt" sz="quarter" idx="1"/>
          </p:nvPr>
        </p:nvSpPr>
        <p:spPr bwMode="auto">
          <a:xfrm>
            <a:off x="5215143" y="0"/>
            <a:ext cx="3987583" cy="385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algn="r" defTabSz="923925">
              <a:spcBef>
                <a:spcPct val="0"/>
              </a:spcBef>
              <a:buFontTx/>
              <a:buNone/>
              <a:defRPr sz="1200">
                <a:latin typeface="Arial" charset="0"/>
              </a:defRPr>
            </a:lvl1pPr>
          </a:lstStyle>
          <a:p>
            <a:endParaRPr lang="en-US"/>
          </a:p>
        </p:txBody>
      </p:sp>
      <p:sp>
        <p:nvSpPr>
          <p:cNvPr id="9220" name="Rectangle 4"/>
          <p:cNvSpPr>
            <a:spLocks noGrp="1" noChangeArrowheads="1"/>
          </p:cNvSpPr>
          <p:nvPr>
            <p:ph type="ftr" sz="quarter" idx="2"/>
          </p:nvPr>
        </p:nvSpPr>
        <p:spPr bwMode="auto">
          <a:xfrm>
            <a:off x="0" y="6567484"/>
            <a:ext cx="3989171" cy="385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21" name="Rectangle 5"/>
          <p:cNvSpPr>
            <a:spLocks noGrp="1" noChangeArrowheads="1"/>
          </p:cNvSpPr>
          <p:nvPr>
            <p:ph type="sldNum" sz="quarter" idx="3"/>
          </p:nvPr>
        </p:nvSpPr>
        <p:spPr bwMode="auto">
          <a:xfrm>
            <a:off x="5215143" y="6567484"/>
            <a:ext cx="3987583" cy="385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algn="r" defTabSz="923925">
              <a:spcBef>
                <a:spcPct val="0"/>
              </a:spcBef>
              <a:buFontTx/>
              <a:buNone/>
              <a:defRPr sz="1200">
                <a:latin typeface="Arial" charset="0"/>
              </a:defRPr>
            </a:lvl1pPr>
          </a:lstStyle>
          <a:p>
            <a:fld id="{51174361-862A-42D6-B3EE-881F47FEA0E5}" type="slidenum">
              <a:rPr lang="en-US"/>
              <a:pPr/>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280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63" kern="1200">
        <a:solidFill>
          <a:schemeClr val="tx1"/>
        </a:solidFill>
        <a:latin typeface="Times New Roman" pitchFamily="18" charset="0"/>
        <a:ea typeface="+mn-ea"/>
        <a:cs typeface="+mn-cs"/>
      </a:defRPr>
    </a:lvl1pPr>
    <a:lvl2pPr marL="399829" algn="l" rtl="0" fontAlgn="base">
      <a:spcBef>
        <a:spcPct val="30000"/>
      </a:spcBef>
      <a:spcAft>
        <a:spcPct val="0"/>
      </a:spcAft>
      <a:defRPr sz="963" kern="1200">
        <a:solidFill>
          <a:schemeClr val="tx1"/>
        </a:solidFill>
        <a:latin typeface="Times New Roman" pitchFamily="18" charset="0"/>
        <a:ea typeface="+mn-ea"/>
        <a:cs typeface="+mn-cs"/>
      </a:defRPr>
    </a:lvl2pPr>
    <a:lvl3pPr marL="799658" algn="l" rtl="0" fontAlgn="base">
      <a:spcBef>
        <a:spcPct val="30000"/>
      </a:spcBef>
      <a:spcAft>
        <a:spcPct val="0"/>
      </a:spcAft>
      <a:defRPr sz="963" kern="1200">
        <a:solidFill>
          <a:schemeClr val="tx1"/>
        </a:solidFill>
        <a:latin typeface="Times New Roman" pitchFamily="18" charset="0"/>
        <a:ea typeface="+mn-ea"/>
        <a:cs typeface="+mn-cs"/>
      </a:defRPr>
    </a:lvl3pPr>
    <a:lvl4pPr marL="1199485" algn="l" rtl="0" fontAlgn="base">
      <a:spcBef>
        <a:spcPct val="30000"/>
      </a:spcBef>
      <a:spcAft>
        <a:spcPct val="0"/>
      </a:spcAft>
      <a:defRPr sz="963" kern="1200">
        <a:solidFill>
          <a:schemeClr val="tx1"/>
        </a:solidFill>
        <a:latin typeface="Times New Roman" pitchFamily="18" charset="0"/>
        <a:ea typeface="+mn-ea"/>
        <a:cs typeface="+mn-cs"/>
      </a:defRPr>
    </a:lvl4pPr>
    <a:lvl5pPr marL="1599310" algn="l" rtl="0" fontAlgn="base">
      <a:spcBef>
        <a:spcPct val="30000"/>
      </a:spcBef>
      <a:spcAft>
        <a:spcPct val="0"/>
      </a:spcAft>
      <a:defRPr sz="963" kern="1200">
        <a:solidFill>
          <a:schemeClr val="tx1"/>
        </a:solidFill>
        <a:latin typeface="Times New Roman" pitchFamily="18" charset="0"/>
        <a:ea typeface="+mn-ea"/>
        <a:cs typeface="+mn-cs"/>
      </a:defRPr>
    </a:lvl5pPr>
    <a:lvl6pPr marL="1999138" algn="l" defTabSz="799658" rtl="0" eaLnBrk="1" latinLnBrk="0" hangingPunct="1">
      <a:defRPr sz="963" kern="1200">
        <a:solidFill>
          <a:schemeClr val="tx1"/>
        </a:solidFill>
        <a:latin typeface="+mn-lt"/>
        <a:ea typeface="+mn-ea"/>
        <a:cs typeface="+mn-cs"/>
      </a:defRPr>
    </a:lvl6pPr>
    <a:lvl7pPr marL="2398966" algn="l" defTabSz="799658" rtl="0" eaLnBrk="1" latinLnBrk="0" hangingPunct="1">
      <a:defRPr sz="963" kern="1200">
        <a:solidFill>
          <a:schemeClr val="tx1"/>
        </a:solidFill>
        <a:latin typeface="+mn-lt"/>
        <a:ea typeface="+mn-ea"/>
        <a:cs typeface="+mn-cs"/>
      </a:defRPr>
    </a:lvl7pPr>
    <a:lvl8pPr marL="2798795" algn="l" defTabSz="799658" rtl="0" eaLnBrk="1" latinLnBrk="0" hangingPunct="1">
      <a:defRPr sz="963" kern="1200">
        <a:solidFill>
          <a:schemeClr val="tx1"/>
        </a:solidFill>
        <a:latin typeface="+mn-lt"/>
        <a:ea typeface="+mn-ea"/>
        <a:cs typeface="+mn-cs"/>
      </a:defRPr>
    </a:lvl8pPr>
    <a:lvl9pPr marL="3198624" algn="l" defTabSz="799658" rtl="0" eaLnBrk="1" latinLnBrk="0" hangingPunct="1">
      <a:defRPr sz="96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87688" y="520700"/>
            <a:ext cx="3063875" cy="2608263"/>
          </a:xfrm>
          <a:prstGeom prst="rect">
            <a:avLst/>
          </a:prstGeom>
          <a:noFill/>
          <a:ln w="12700">
            <a:solidFill>
              <a:prstClr val="black"/>
            </a:solidFill>
          </a:ln>
        </p:spPr>
      </p:sp>
      <p:sp>
        <p:nvSpPr>
          <p:cNvPr id="3" name="Notes Placeholder 2"/>
          <p:cNvSpPr>
            <a:spLocks noGrp="1"/>
          </p:cNvSpPr>
          <p:nvPr>
            <p:ph type="body" idx="1"/>
          </p:nvPr>
        </p:nvSpPr>
        <p:spPr>
          <a:xfrm>
            <a:off x="924243" y="3303424"/>
            <a:ext cx="7390765" cy="3128648"/>
          </a:xfrm>
          <a:prstGeom prst="rect">
            <a:avLst/>
          </a:prstGeom>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p:txBody>
      </p:sp>
    </p:spTree>
    <p:extLst>
      <p:ext uri="{BB962C8B-B14F-4D97-AF65-F5344CB8AC3E}">
        <p14:creationId xmlns:p14="http://schemas.microsoft.com/office/powerpoint/2010/main" val="3486930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001" y="11361742"/>
            <a:ext cx="36530812" cy="7840661"/>
          </a:xfrm>
        </p:spPr>
        <p:txBody>
          <a:bodyPr/>
          <a:lstStyle/>
          <a:p>
            <a:r>
              <a:rPr lang="en-US"/>
              <a:t>Click to edit Master title style</a:t>
            </a:r>
            <a:endParaRPr lang="en-US" dirty="0"/>
          </a:p>
        </p:txBody>
      </p:sp>
      <p:sp>
        <p:nvSpPr>
          <p:cNvPr id="3" name="Subtitle 2"/>
          <p:cNvSpPr>
            <a:spLocks noGrp="1"/>
          </p:cNvSpPr>
          <p:nvPr>
            <p:ph type="subTitle" idx="1"/>
          </p:nvPr>
        </p:nvSpPr>
        <p:spPr>
          <a:xfrm>
            <a:off x="6445994" y="20726400"/>
            <a:ext cx="30084826" cy="9347200"/>
          </a:xfrm>
        </p:spPr>
        <p:txBody>
          <a:bodyPr/>
          <a:lstStyle>
            <a:lvl1pPr marL="0" indent="0" algn="ctr">
              <a:buNone/>
              <a:defRPr/>
            </a:lvl1pPr>
            <a:lvl2pPr marL="383513" indent="0" algn="ctr">
              <a:buNone/>
              <a:defRPr/>
            </a:lvl2pPr>
            <a:lvl3pPr marL="767028" indent="0" algn="ctr">
              <a:buNone/>
              <a:defRPr/>
            </a:lvl3pPr>
            <a:lvl4pPr marL="1150541" indent="0" algn="ctr">
              <a:buNone/>
              <a:defRPr/>
            </a:lvl4pPr>
            <a:lvl5pPr marL="1534051" indent="0" algn="ctr">
              <a:buNone/>
              <a:defRPr/>
            </a:lvl5pPr>
            <a:lvl6pPr marL="1917564" indent="0" algn="ctr">
              <a:buNone/>
              <a:defRPr/>
            </a:lvl6pPr>
            <a:lvl7pPr marL="2301078" indent="0" algn="ctr">
              <a:buNone/>
              <a:defRPr/>
            </a:lvl7pPr>
            <a:lvl8pPr marL="2684593" indent="0" algn="ctr">
              <a:buNone/>
              <a:defRPr/>
            </a:lvl8pPr>
            <a:lvl9pPr marL="3068107" indent="0" algn="ctr">
              <a:buNone/>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B16B3DE-DF09-4906-844B-5EE0F3CA3599}" type="slidenum">
              <a:rPr lang="en-US"/>
              <a:pPr/>
              <a:t>‹#›</a:t>
            </a:fld>
            <a:endParaRPr lang="en-US"/>
          </a:p>
        </p:txBody>
      </p:sp>
    </p:spTree>
    <p:extLst>
      <p:ext uri="{BB962C8B-B14F-4D97-AF65-F5344CB8AC3E}">
        <p14:creationId xmlns:p14="http://schemas.microsoft.com/office/powerpoint/2010/main" val="170036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B589F5-D518-43B7-B956-3BF6DAD420C8}" type="slidenum">
              <a:rPr lang="en-US"/>
              <a:pPr/>
              <a:t>‹#›</a:t>
            </a:fld>
            <a:endParaRPr lang="en-US"/>
          </a:p>
        </p:txBody>
      </p:sp>
    </p:spTree>
    <p:extLst>
      <p:ext uri="{BB962C8B-B14F-4D97-AF65-F5344CB8AC3E}">
        <p14:creationId xmlns:p14="http://schemas.microsoft.com/office/powerpoint/2010/main" val="184543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8712" y="1465269"/>
            <a:ext cx="9668981" cy="312070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49110" y="1465269"/>
            <a:ext cx="28881697" cy="312070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D77BDF0-292A-494B-9D2E-6D647367B3A4}" type="slidenum">
              <a:rPr lang="en-US"/>
              <a:pPr/>
              <a:t>‹#›</a:t>
            </a:fld>
            <a:endParaRPr lang="en-US"/>
          </a:p>
        </p:txBody>
      </p:sp>
    </p:spTree>
    <p:extLst>
      <p:ext uri="{BB962C8B-B14F-4D97-AF65-F5344CB8AC3E}">
        <p14:creationId xmlns:p14="http://schemas.microsoft.com/office/powerpoint/2010/main" val="451490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0"/>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2775" indent="0" algn="ctr">
              <a:buNone/>
              <a:defRPr>
                <a:solidFill>
                  <a:schemeClr val="tx1">
                    <a:tint val="75000"/>
                  </a:schemeClr>
                </a:solidFill>
              </a:defRPr>
            </a:lvl2pPr>
            <a:lvl3pPr marL="4205549" indent="0" algn="ctr">
              <a:buNone/>
              <a:defRPr>
                <a:solidFill>
                  <a:schemeClr val="tx1">
                    <a:tint val="75000"/>
                  </a:schemeClr>
                </a:solidFill>
              </a:defRPr>
            </a:lvl3pPr>
            <a:lvl4pPr marL="6308325" indent="0" algn="ctr">
              <a:buNone/>
              <a:defRPr>
                <a:solidFill>
                  <a:schemeClr val="tx1">
                    <a:tint val="75000"/>
                  </a:schemeClr>
                </a:solidFill>
              </a:defRPr>
            </a:lvl4pPr>
            <a:lvl5pPr marL="8411100" indent="0" algn="ctr">
              <a:buNone/>
              <a:defRPr>
                <a:solidFill>
                  <a:schemeClr val="tx1">
                    <a:tint val="75000"/>
                  </a:schemeClr>
                </a:solidFill>
              </a:defRPr>
            </a:lvl5pPr>
            <a:lvl6pPr marL="10513870" indent="0" algn="ctr">
              <a:buNone/>
              <a:defRPr>
                <a:solidFill>
                  <a:schemeClr val="tx1">
                    <a:tint val="75000"/>
                  </a:schemeClr>
                </a:solidFill>
              </a:defRPr>
            </a:lvl6pPr>
            <a:lvl7pPr marL="12616644" indent="0" algn="ctr">
              <a:buNone/>
              <a:defRPr>
                <a:solidFill>
                  <a:schemeClr val="tx1">
                    <a:tint val="75000"/>
                  </a:schemeClr>
                </a:solidFill>
              </a:defRPr>
            </a:lvl7pPr>
            <a:lvl8pPr marL="14719420" indent="0" algn="ctr">
              <a:buNone/>
              <a:defRPr>
                <a:solidFill>
                  <a:schemeClr val="tx1">
                    <a:tint val="75000"/>
                  </a:schemeClr>
                </a:solidFill>
              </a:defRPr>
            </a:lvl8pPr>
            <a:lvl9pPr marL="168221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85"/>
            <a:ext cx="36530280" cy="8000997"/>
          </a:xfrm>
        </p:spPr>
        <p:txBody>
          <a:bodyPr anchor="b"/>
          <a:lstStyle>
            <a:lvl1pPr marL="0" indent="0">
              <a:buNone/>
              <a:defRPr sz="9232">
                <a:solidFill>
                  <a:schemeClr val="tx1">
                    <a:tint val="75000"/>
                  </a:schemeClr>
                </a:solidFill>
              </a:defRPr>
            </a:lvl1pPr>
            <a:lvl2pPr marL="2102775" indent="0">
              <a:buNone/>
              <a:defRPr sz="8308">
                <a:solidFill>
                  <a:schemeClr val="tx1">
                    <a:tint val="75000"/>
                  </a:schemeClr>
                </a:solidFill>
              </a:defRPr>
            </a:lvl2pPr>
            <a:lvl3pPr marL="4205549" indent="0">
              <a:buNone/>
              <a:defRPr sz="7385">
                <a:solidFill>
                  <a:schemeClr val="tx1">
                    <a:tint val="75000"/>
                  </a:schemeClr>
                </a:solidFill>
              </a:defRPr>
            </a:lvl3pPr>
            <a:lvl4pPr marL="6308325" indent="0">
              <a:buNone/>
              <a:defRPr sz="6463">
                <a:solidFill>
                  <a:schemeClr val="tx1">
                    <a:tint val="75000"/>
                  </a:schemeClr>
                </a:solidFill>
              </a:defRPr>
            </a:lvl4pPr>
            <a:lvl5pPr marL="8411100" indent="0">
              <a:buNone/>
              <a:defRPr sz="6463">
                <a:solidFill>
                  <a:schemeClr val="tx1">
                    <a:tint val="75000"/>
                  </a:schemeClr>
                </a:solidFill>
              </a:defRPr>
            </a:lvl5pPr>
            <a:lvl6pPr marL="10513870" indent="0">
              <a:buNone/>
              <a:defRPr sz="6463">
                <a:solidFill>
                  <a:schemeClr val="tx1">
                    <a:tint val="75000"/>
                  </a:schemeClr>
                </a:solidFill>
              </a:defRPr>
            </a:lvl6pPr>
            <a:lvl7pPr marL="12616644" indent="0">
              <a:buNone/>
              <a:defRPr sz="6463">
                <a:solidFill>
                  <a:schemeClr val="tx1">
                    <a:tint val="75000"/>
                  </a:schemeClr>
                </a:solidFill>
              </a:defRPr>
            </a:lvl7pPr>
            <a:lvl8pPr marL="14719420" indent="0">
              <a:buNone/>
              <a:defRPr sz="6463">
                <a:solidFill>
                  <a:schemeClr val="tx1">
                    <a:tint val="75000"/>
                  </a:schemeClr>
                </a:solidFill>
              </a:defRPr>
            </a:lvl8pPr>
            <a:lvl9pPr marL="16822196"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2"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1B922D-2EB9-440C-AD24-8BCA926725CE}" type="slidenum">
              <a:rPr lang="en-US"/>
              <a:pPr/>
              <a:t>‹#›</a:t>
            </a:fld>
            <a:endParaRPr lang="en-US"/>
          </a:p>
        </p:txBody>
      </p:sp>
    </p:spTree>
    <p:extLst>
      <p:ext uri="{BB962C8B-B14F-4D97-AF65-F5344CB8AC3E}">
        <p14:creationId xmlns:p14="http://schemas.microsoft.com/office/powerpoint/2010/main" val="1784119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2"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2"/>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2" y="7653882"/>
            <a:ext cx="14139072" cy="25019003"/>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2775" indent="0">
              <a:buNone/>
              <a:defRPr sz="12923"/>
            </a:lvl2pPr>
            <a:lvl3pPr marL="4205549" indent="0">
              <a:buNone/>
              <a:defRPr sz="11079"/>
            </a:lvl3pPr>
            <a:lvl4pPr marL="6308325" indent="0">
              <a:buNone/>
              <a:defRPr sz="9232"/>
            </a:lvl4pPr>
            <a:lvl5pPr marL="8411100" indent="0">
              <a:buNone/>
              <a:defRPr sz="9232"/>
            </a:lvl5pPr>
            <a:lvl6pPr marL="10513870" indent="0">
              <a:buNone/>
              <a:defRPr sz="9232"/>
            </a:lvl6pPr>
            <a:lvl7pPr marL="12616644" indent="0">
              <a:buNone/>
              <a:defRPr sz="9232"/>
            </a:lvl7pPr>
            <a:lvl8pPr marL="14719420" indent="0">
              <a:buNone/>
              <a:defRPr sz="9232"/>
            </a:lvl8pPr>
            <a:lvl9pPr marL="16822196"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3"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8"/>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1711" indent="0" algn="ctr">
              <a:buNone/>
              <a:defRPr>
                <a:solidFill>
                  <a:schemeClr val="tx1">
                    <a:tint val="75000"/>
                  </a:schemeClr>
                </a:solidFill>
              </a:defRPr>
            </a:lvl2pPr>
            <a:lvl3pPr marL="4203423" indent="0" algn="ctr">
              <a:buNone/>
              <a:defRPr>
                <a:solidFill>
                  <a:schemeClr val="tx1">
                    <a:tint val="75000"/>
                  </a:schemeClr>
                </a:solidFill>
              </a:defRPr>
            </a:lvl3pPr>
            <a:lvl4pPr marL="6305134" indent="0" algn="ctr">
              <a:buNone/>
              <a:defRPr>
                <a:solidFill>
                  <a:schemeClr val="tx1">
                    <a:tint val="75000"/>
                  </a:schemeClr>
                </a:solidFill>
              </a:defRPr>
            </a:lvl4pPr>
            <a:lvl5pPr marL="8406850" indent="0" algn="ctr">
              <a:buNone/>
              <a:defRPr>
                <a:solidFill>
                  <a:schemeClr val="tx1">
                    <a:tint val="75000"/>
                  </a:schemeClr>
                </a:solidFill>
              </a:defRPr>
            </a:lvl5pPr>
            <a:lvl6pPr marL="10508557" indent="0" algn="ctr">
              <a:buNone/>
              <a:defRPr>
                <a:solidFill>
                  <a:schemeClr val="tx1">
                    <a:tint val="75000"/>
                  </a:schemeClr>
                </a:solidFill>
              </a:defRPr>
            </a:lvl6pPr>
            <a:lvl7pPr marL="12610269" indent="0" algn="ctr">
              <a:buNone/>
              <a:defRPr>
                <a:solidFill>
                  <a:schemeClr val="tx1">
                    <a:tint val="75000"/>
                  </a:schemeClr>
                </a:solidFill>
              </a:defRPr>
            </a:lvl7pPr>
            <a:lvl8pPr marL="14711980" indent="0" algn="ctr">
              <a:buNone/>
              <a:defRPr>
                <a:solidFill>
                  <a:schemeClr val="tx1">
                    <a:tint val="75000"/>
                  </a:schemeClr>
                </a:solidFill>
              </a:defRPr>
            </a:lvl8pPr>
            <a:lvl9pPr marL="168136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90"/>
            <a:ext cx="36530280" cy="8000997"/>
          </a:xfrm>
        </p:spPr>
        <p:txBody>
          <a:bodyPr anchor="b"/>
          <a:lstStyle>
            <a:lvl1pPr marL="0" indent="0">
              <a:buNone/>
              <a:defRPr sz="9232">
                <a:solidFill>
                  <a:schemeClr val="tx1">
                    <a:tint val="75000"/>
                  </a:schemeClr>
                </a:solidFill>
              </a:defRPr>
            </a:lvl1pPr>
            <a:lvl2pPr marL="2101711" indent="0">
              <a:buNone/>
              <a:defRPr sz="8308">
                <a:solidFill>
                  <a:schemeClr val="tx1">
                    <a:tint val="75000"/>
                  </a:schemeClr>
                </a:solidFill>
              </a:defRPr>
            </a:lvl2pPr>
            <a:lvl3pPr marL="4203423" indent="0">
              <a:buNone/>
              <a:defRPr sz="7385">
                <a:solidFill>
                  <a:schemeClr val="tx1">
                    <a:tint val="75000"/>
                  </a:schemeClr>
                </a:solidFill>
              </a:defRPr>
            </a:lvl3pPr>
            <a:lvl4pPr marL="6305134" indent="0">
              <a:buNone/>
              <a:defRPr sz="6463">
                <a:solidFill>
                  <a:schemeClr val="tx1">
                    <a:tint val="75000"/>
                  </a:schemeClr>
                </a:solidFill>
              </a:defRPr>
            </a:lvl4pPr>
            <a:lvl5pPr marL="8406850" indent="0">
              <a:buNone/>
              <a:defRPr sz="6463">
                <a:solidFill>
                  <a:schemeClr val="tx1">
                    <a:tint val="75000"/>
                  </a:schemeClr>
                </a:solidFill>
              </a:defRPr>
            </a:lvl5pPr>
            <a:lvl6pPr marL="10508557" indent="0">
              <a:buNone/>
              <a:defRPr sz="6463">
                <a:solidFill>
                  <a:schemeClr val="tx1">
                    <a:tint val="75000"/>
                  </a:schemeClr>
                </a:solidFill>
              </a:defRPr>
            </a:lvl6pPr>
            <a:lvl7pPr marL="12610269" indent="0">
              <a:buNone/>
              <a:defRPr sz="6463">
                <a:solidFill>
                  <a:schemeClr val="tx1">
                    <a:tint val="75000"/>
                  </a:schemeClr>
                </a:solidFill>
              </a:defRPr>
            </a:lvl7pPr>
            <a:lvl8pPr marL="14711980" indent="0">
              <a:buNone/>
              <a:defRPr sz="6463">
                <a:solidFill>
                  <a:schemeClr val="tx1">
                    <a:tint val="75000"/>
                  </a:schemeClr>
                </a:solidFill>
              </a:defRPr>
            </a:lvl8pPr>
            <a:lvl9pPr marL="16813691"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7"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4" y="23502941"/>
            <a:ext cx="36530812" cy="7264400"/>
          </a:xfrm>
        </p:spPr>
        <p:txBody>
          <a:bodyPr anchor="t"/>
          <a:lstStyle>
            <a:lvl1pPr algn="l">
              <a:defRPr sz="3189" b="1" cap="all"/>
            </a:lvl1pPr>
          </a:lstStyle>
          <a:p>
            <a:r>
              <a:rPr lang="en-US"/>
              <a:t>Click to edit Master title style</a:t>
            </a:r>
            <a:endParaRPr lang="en-US" dirty="0"/>
          </a:p>
        </p:txBody>
      </p:sp>
      <p:sp>
        <p:nvSpPr>
          <p:cNvPr id="3" name="Text Placeholder 2"/>
          <p:cNvSpPr>
            <a:spLocks noGrp="1"/>
          </p:cNvSpPr>
          <p:nvPr>
            <p:ph type="body" idx="1"/>
          </p:nvPr>
        </p:nvSpPr>
        <p:spPr>
          <a:xfrm>
            <a:off x="3394874" y="15501939"/>
            <a:ext cx="36530812" cy="8001003"/>
          </a:xfrm>
        </p:spPr>
        <p:txBody>
          <a:bodyPr anchor="b"/>
          <a:lstStyle>
            <a:lvl1pPr marL="0" indent="0">
              <a:buNone/>
              <a:defRPr sz="1847"/>
            </a:lvl1pPr>
            <a:lvl2pPr marL="383513" indent="0">
              <a:buNone/>
              <a:defRPr sz="1342"/>
            </a:lvl2pPr>
            <a:lvl3pPr marL="767028" indent="0">
              <a:buNone/>
              <a:defRPr sz="1342"/>
            </a:lvl3pPr>
            <a:lvl4pPr marL="1150541" indent="0">
              <a:buNone/>
              <a:defRPr sz="1342"/>
            </a:lvl4pPr>
            <a:lvl5pPr marL="1534051" indent="0">
              <a:buNone/>
              <a:defRPr sz="1342"/>
            </a:lvl5pPr>
            <a:lvl6pPr marL="1917564" indent="0">
              <a:buNone/>
              <a:defRPr sz="1342"/>
            </a:lvl6pPr>
            <a:lvl7pPr marL="2301078" indent="0">
              <a:buNone/>
              <a:defRPr sz="1342"/>
            </a:lvl7pPr>
            <a:lvl8pPr marL="2684593" indent="0">
              <a:buNone/>
              <a:defRPr sz="1342"/>
            </a:lvl8pPr>
            <a:lvl9pPr marL="3068107" indent="0">
              <a:buNone/>
              <a:defRPr sz="1342"/>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70FA14-9D39-4806-949E-B3BE3891BC43}" type="slidenum">
              <a:rPr lang="en-US"/>
              <a:pPr/>
              <a:t>‹#›</a:t>
            </a:fld>
            <a:endParaRPr lang="en-US"/>
          </a:p>
        </p:txBody>
      </p:sp>
    </p:spTree>
    <p:extLst>
      <p:ext uri="{BB962C8B-B14F-4D97-AF65-F5344CB8AC3E}">
        <p14:creationId xmlns:p14="http://schemas.microsoft.com/office/powerpoint/2010/main" val="2178839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7"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7"/>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7" y="7653887"/>
            <a:ext cx="14139072" cy="25019003"/>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1711" indent="0">
              <a:buNone/>
              <a:defRPr sz="12923"/>
            </a:lvl2pPr>
            <a:lvl3pPr marL="4203423" indent="0">
              <a:buNone/>
              <a:defRPr sz="11079"/>
            </a:lvl3pPr>
            <a:lvl4pPr marL="6305134" indent="0">
              <a:buNone/>
              <a:defRPr sz="9232"/>
            </a:lvl4pPr>
            <a:lvl5pPr marL="8406850" indent="0">
              <a:buNone/>
              <a:defRPr sz="9232"/>
            </a:lvl5pPr>
            <a:lvl6pPr marL="10508557" indent="0">
              <a:buNone/>
              <a:defRPr sz="9232"/>
            </a:lvl6pPr>
            <a:lvl7pPr marL="12610269" indent="0">
              <a:buNone/>
              <a:defRPr sz="9232"/>
            </a:lvl7pPr>
            <a:lvl8pPr marL="14711980" indent="0">
              <a:buNone/>
              <a:defRPr sz="9232"/>
            </a:lvl8pPr>
            <a:lvl9pPr marL="16813691"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7"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49109"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552354"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B6C924F-BBDA-41FD-9C55-1FB7E56E7068}" type="slidenum">
              <a:rPr lang="en-US"/>
              <a:pPr/>
              <a:t>‹#›</a:t>
            </a:fld>
            <a:endParaRPr lang="en-US"/>
          </a:p>
        </p:txBody>
      </p:sp>
    </p:spTree>
    <p:extLst>
      <p:ext uri="{BB962C8B-B14F-4D97-AF65-F5344CB8AC3E}">
        <p14:creationId xmlns:p14="http://schemas.microsoft.com/office/powerpoint/2010/main" val="154157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9110" y="8186739"/>
            <a:ext cx="1898888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4" name="Content Placeholder 3"/>
          <p:cNvSpPr>
            <a:spLocks noGrp="1"/>
          </p:cNvSpPr>
          <p:nvPr>
            <p:ph sz="half" idx="2"/>
          </p:nvPr>
        </p:nvSpPr>
        <p:spPr>
          <a:xfrm>
            <a:off x="2149110" y="11599864"/>
            <a:ext cx="1898888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2151" y="8186739"/>
            <a:ext cx="1899554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6" name="Content Placeholder 5"/>
          <p:cNvSpPr>
            <a:spLocks noGrp="1"/>
          </p:cNvSpPr>
          <p:nvPr>
            <p:ph sz="quarter" idx="4"/>
          </p:nvPr>
        </p:nvSpPr>
        <p:spPr>
          <a:xfrm>
            <a:off x="21832151" y="11599864"/>
            <a:ext cx="1899554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D7FBADF-B505-4198-8365-9B71066E0556}" type="slidenum">
              <a:rPr lang="en-US"/>
              <a:pPr/>
              <a:t>‹#›</a:t>
            </a:fld>
            <a:endParaRPr lang="en-US"/>
          </a:p>
        </p:txBody>
      </p:sp>
    </p:spTree>
    <p:extLst>
      <p:ext uri="{BB962C8B-B14F-4D97-AF65-F5344CB8AC3E}">
        <p14:creationId xmlns:p14="http://schemas.microsoft.com/office/powerpoint/2010/main" val="21037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2942252-4A21-4631-A3D7-208DDDEC7C17}" type="slidenum">
              <a:rPr lang="en-US"/>
              <a:pPr/>
              <a:t>‹#›</a:t>
            </a:fld>
            <a:endParaRPr lang="en-US"/>
          </a:p>
        </p:txBody>
      </p:sp>
    </p:spTree>
    <p:extLst>
      <p:ext uri="{BB962C8B-B14F-4D97-AF65-F5344CB8AC3E}">
        <p14:creationId xmlns:p14="http://schemas.microsoft.com/office/powerpoint/2010/main" val="11103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9AFCFBB-598A-4730-9CBA-908DB7144FCC}" type="slidenum">
              <a:rPr lang="en-US"/>
              <a:pPr/>
              <a:t>‹#›</a:t>
            </a:fld>
            <a:endParaRPr lang="en-US"/>
          </a:p>
        </p:txBody>
      </p:sp>
    </p:spTree>
    <p:extLst>
      <p:ext uri="{BB962C8B-B14F-4D97-AF65-F5344CB8AC3E}">
        <p14:creationId xmlns:p14="http://schemas.microsoft.com/office/powerpoint/2010/main" val="759127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9111" y="1455739"/>
            <a:ext cx="14139072" cy="6197600"/>
          </a:xfrm>
        </p:spPr>
        <p:txBody>
          <a:bodyPr anchor="b"/>
          <a:lstStyle>
            <a:lvl1pPr algn="l">
              <a:defRPr sz="1847" b="1"/>
            </a:lvl1pPr>
          </a:lstStyle>
          <a:p>
            <a:r>
              <a:rPr lang="en-US"/>
              <a:t>Click to edit Master title style</a:t>
            </a:r>
          </a:p>
        </p:txBody>
      </p:sp>
      <p:sp>
        <p:nvSpPr>
          <p:cNvPr id="3" name="Content Placeholder 2"/>
          <p:cNvSpPr>
            <a:spLocks noGrp="1"/>
          </p:cNvSpPr>
          <p:nvPr>
            <p:ph idx="1"/>
          </p:nvPr>
        </p:nvSpPr>
        <p:spPr>
          <a:xfrm>
            <a:off x="16802468" y="1455743"/>
            <a:ext cx="24025225" cy="31216603"/>
          </a:xfrm>
        </p:spPr>
        <p:txBody>
          <a:bodyPr/>
          <a:lstStyle>
            <a:lvl1pPr>
              <a:defRPr sz="2769"/>
            </a:lvl1pPr>
            <a:lvl2pPr>
              <a:defRPr sz="2266"/>
            </a:lvl2pPr>
            <a:lvl3pPr>
              <a:defRPr sz="1847"/>
            </a:lvl3pPr>
            <a:lvl4pPr>
              <a:defRPr sz="1847"/>
            </a:lvl4pPr>
            <a:lvl5pPr>
              <a:defRPr sz="1847"/>
            </a:lvl5pPr>
            <a:lvl6pPr>
              <a:defRPr sz="1847"/>
            </a:lvl6pPr>
            <a:lvl7pPr>
              <a:defRPr sz="1847"/>
            </a:lvl7pPr>
            <a:lvl8pPr>
              <a:defRPr sz="1847"/>
            </a:lvl8pPr>
            <a:lvl9pPr>
              <a:defRPr sz="18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9111" y="7653343"/>
            <a:ext cx="14139072" cy="250190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4657E9A-23B7-4516-94D3-88C02B0CF07E}" type="slidenum">
              <a:rPr lang="en-US"/>
              <a:pPr/>
              <a:t>‹#›</a:t>
            </a:fld>
            <a:endParaRPr lang="en-US"/>
          </a:p>
        </p:txBody>
      </p:sp>
    </p:spTree>
    <p:extLst>
      <p:ext uri="{BB962C8B-B14F-4D97-AF65-F5344CB8AC3E}">
        <p14:creationId xmlns:p14="http://schemas.microsoft.com/office/powerpoint/2010/main" val="239119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222" y="25603202"/>
            <a:ext cx="25786612" cy="3022603"/>
          </a:xfrm>
        </p:spPr>
        <p:txBody>
          <a:bodyPr anchor="b"/>
          <a:lstStyle>
            <a:lvl1pPr algn="l">
              <a:defRPr sz="1847" b="1"/>
            </a:lvl1pPr>
          </a:lstStyle>
          <a:p>
            <a:r>
              <a:rPr lang="en-US"/>
              <a:t>Click to edit Master title style</a:t>
            </a:r>
          </a:p>
        </p:txBody>
      </p:sp>
      <p:sp>
        <p:nvSpPr>
          <p:cNvPr id="3" name="Picture Placeholder 2"/>
          <p:cNvSpPr>
            <a:spLocks noGrp="1"/>
          </p:cNvSpPr>
          <p:nvPr>
            <p:ph type="pic" idx="1"/>
          </p:nvPr>
        </p:nvSpPr>
        <p:spPr>
          <a:xfrm>
            <a:off x="8423222" y="3268661"/>
            <a:ext cx="25786612" cy="21945600"/>
          </a:xfrm>
        </p:spPr>
        <p:txBody>
          <a:bodyPr/>
          <a:lstStyle>
            <a:lvl1pPr marL="0" indent="0">
              <a:buNone/>
              <a:defRPr sz="2769"/>
            </a:lvl1pPr>
            <a:lvl2pPr marL="383513" indent="0">
              <a:buNone/>
              <a:defRPr sz="2266"/>
            </a:lvl2pPr>
            <a:lvl3pPr marL="767028" indent="0">
              <a:buNone/>
              <a:defRPr sz="1847"/>
            </a:lvl3pPr>
            <a:lvl4pPr marL="1150541" indent="0">
              <a:buNone/>
              <a:defRPr sz="1847"/>
            </a:lvl4pPr>
            <a:lvl5pPr marL="1534051" indent="0">
              <a:buNone/>
              <a:defRPr sz="1847"/>
            </a:lvl5pPr>
            <a:lvl6pPr marL="1917564" indent="0">
              <a:buNone/>
              <a:defRPr sz="1847"/>
            </a:lvl6pPr>
            <a:lvl7pPr marL="2301078" indent="0">
              <a:buNone/>
              <a:defRPr sz="1847"/>
            </a:lvl7pPr>
            <a:lvl8pPr marL="2684593" indent="0">
              <a:buNone/>
              <a:defRPr sz="1847"/>
            </a:lvl8pPr>
            <a:lvl9pPr marL="3068107" indent="0">
              <a:buNone/>
              <a:defRPr sz="1847"/>
            </a:lvl9pPr>
          </a:lstStyle>
          <a:p>
            <a:r>
              <a:rPr lang="en-US"/>
              <a:t>Click icon to add picture</a:t>
            </a:r>
          </a:p>
        </p:txBody>
      </p:sp>
      <p:sp>
        <p:nvSpPr>
          <p:cNvPr id="4" name="Text Placeholder 3"/>
          <p:cNvSpPr>
            <a:spLocks noGrp="1"/>
          </p:cNvSpPr>
          <p:nvPr>
            <p:ph type="body" sz="half" idx="2"/>
          </p:nvPr>
        </p:nvSpPr>
        <p:spPr>
          <a:xfrm>
            <a:off x="8423222" y="28625802"/>
            <a:ext cx="25786612" cy="42926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928F014-7DFC-418B-9919-09D778EA7847}" type="slidenum">
              <a:rPr lang="en-US"/>
              <a:pPr/>
              <a:t>‹#›</a:t>
            </a:fld>
            <a:endParaRPr lang="en-US"/>
          </a:p>
        </p:txBody>
      </p:sp>
    </p:spTree>
    <p:extLst>
      <p:ext uri="{BB962C8B-B14F-4D97-AF65-F5344CB8AC3E}">
        <p14:creationId xmlns:p14="http://schemas.microsoft.com/office/powerpoint/2010/main" val="3072140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83981" name="Rectangle 13"/>
          <p:cNvSpPr>
            <a:spLocks noChangeAspect="1" noChangeArrowheads="1"/>
          </p:cNvSpPr>
          <p:nvPr/>
        </p:nvSpPr>
        <p:spPr bwMode="auto">
          <a:xfrm>
            <a:off x="1" y="6689728"/>
            <a:ext cx="10754860" cy="29886277"/>
          </a:xfrm>
          <a:prstGeom prst="rect">
            <a:avLst/>
          </a:prstGeom>
          <a:solidFill>
            <a:schemeClr val="accent5">
              <a:lumMod val="90000"/>
              <a:alpha val="50000"/>
            </a:schemeClr>
          </a:solidFill>
          <a:ln>
            <a:noFill/>
          </a:ln>
          <a:effectLst/>
        </p:spPr>
        <p:txBody>
          <a:bodyPr wrap="none" lIns="230208" tIns="115972" rIns="230208" bIns="115972" anchor="ctr"/>
          <a:lstStyle/>
          <a:p>
            <a:pPr marL="861574" indent="-861574" algn="ctr" defTabSz="5274639"/>
            <a:endParaRPr lang="en-US" sz="7271"/>
          </a:p>
        </p:txBody>
      </p:sp>
      <p:pic>
        <p:nvPicPr>
          <p:cNvPr id="83982" name="Picture 14" descr="MPj03905180000[1]"/>
          <p:cNvPicPr>
            <a:picLocks noChangeAspect="1" noChangeArrowheads="1"/>
          </p:cNvPicPr>
          <p:nvPr/>
        </p:nvPicPr>
        <p:blipFill>
          <a:blip r:embed="rId14">
            <a:extLst>
              <a:ext uri="{28A0092B-C50C-407E-A947-70E740481C1C}">
                <a14:useLocalDpi xmlns:a14="http://schemas.microsoft.com/office/drawing/2010/main" val="0"/>
              </a:ext>
            </a:extLst>
          </a:blip>
          <a:srcRect t="14999" b="72250"/>
          <a:stretch>
            <a:fillRect/>
          </a:stretch>
        </p:blipFill>
        <p:spPr bwMode="auto">
          <a:xfrm>
            <a:off x="25148417" y="3"/>
            <a:ext cx="9002798" cy="1371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CCCCCC"/>
                  </a:outerShdw>
                </a:effectLst>
              </a14:hiddenEffects>
            </a:ext>
          </a:extLst>
        </p:spPr>
      </p:pic>
      <p:pic>
        <p:nvPicPr>
          <p:cNvPr id="83983" name="Picture 15" descr="MPj03211020000[1]"/>
          <p:cNvPicPr>
            <a:picLocks noChangeAspect="1" noChangeArrowheads="1"/>
          </p:cNvPicPr>
          <p:nvPr/>
        </p:nvPicPr>
        <p:blipFill>
          <a:blip r:embed="rId15">
            <a:extLst>
              <a:ext uri="{28A0092B-C50C-407E-A947-70E740481C1C}">
                <a14:useLocalDpi xmlns:a14="http://schemas.microsoft.com/office/drawing/2010/main" val="0"/>
              </a:ext>
            </a:extLst>
          </a:blip>
          <a:srcRect t="56000" b="34750"/>
          <a:stretch>
            <a:fillRect/>
          </a:stretch>
        </p:blipFill>
        <p:spPr bwMode="auto">
          <a:xfrm>
            <a:off x="34105909" y="3"/>
            <a:ext cx="8870893" cy="1371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CCCCCC"/>
                  </a:outerShdw>
                </a:effectLst>
              </a14:hiddenEffects>
            </a:ext>
          </a:extLst>
        </p:spPr>
      </p:pic>
      <p:pic>
        <p:nvPicPr>
          <p:cNvPr id="83984" name="Picture 16" descr="MPj03905200000[1]"/>
          <p:cNvPicPr>
            <a:picLocks noChangeAspect="1" noChangeArrowheads="1"/>
          </p:cNvPicPr>
          <p:nvPr/>
        </p:nvPicPr>
        <p:blipFill>
          <a:blip r:embed="rId16">
            <a:extLst>
              <a:ext uri="{28A0092B-C50C-407E-A947-70E740481C1C}">
                <a14:useLocalDpi xmlns:a14="http://schemas.microsoft.com/office/drawing/2010/main" val="0"/>
              </a:ext>
            </a:extLst>
          </a:blip>
          <a:srcRect t="62750" b="22501"/>
          <a:stretch>
            <a:fillRect/>
          </a:stretch>
        </p:blipFill>
        <p:spPr bwMode="auto">
          <a:xfrm>
            <a:off x="17331419" y="3"/>
            <a:ext cx="7840978" cy="1371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CCCCCC"/>
                  </a:outerShdw>
                </a:effectLst>
              </a14:hiddenEffects>
            </a:ext>
          </a:extLst>
        </p:spPr>
      </p:pic>
      <p:sp>
        <p:nvSpPr>
          <p:cNvPr id="83985" name="Line 17"/>
          <p:cNvSpPr>
            <a:spLocks noChangeShapeType="1"/>
          </p:cNvSpPr>
          <p:nvPr/>
        </p:nvSpPr>
        <p:spPr bwMode="auto">
          <a:xfrm>
            <a:off x="0" y="6689723"/>
            <a:ext cx="429768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6" name="Line 18"/>
          <p:cNvSpPr>
            <a:spLocks noChangeShapeType="1"/>
          </p:cNvSpPr>
          <p:nvPr/>
        </p:nvSpPr>
        <p:spPr bwMode="auto">
          <a:xfrm>
            <a:off x="0" y="7150101"/>
            <a:ext cx="429768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7" name="Line 19"/>
          <p:cNvSpPr>
            <a:spLocks noChangeShapeType="1"/>
          </p:cNvSpPr>
          <p:nvPr/>
        </p:nvSpPr>
        <p:spPr bwMode="auto">
          <a:xfrm>
            <a:off x="10765522" y="35801301"/>
            <a:ext cx="3222194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8" name="Line 20"/>
          <p:cNvSpPr>
            <a:spLocks noChangeShapeType="1"/>
          </p:cNvSpPr>
          <p:nvPr/>
        </p:nvSpPr>
        <p:spPr bwMode="auto">
          <a:xfrm>
            <a:off x="10754860" y="6689728"/>
            <a:ext cx="0" cy="2988627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9" name="Line 21"/>
          <p:cNvSpPr>
            <a:spLocks noChangeShapeType="1"/>
          </p:cNvSpPr>
          <p:nvPr/>
        </p:nvSpPr>
        <p:spPr bwMode="auto">
          <a:xfrm>
            <a:off x="891355" y="6721479"/>
            <a:ext cx="0" cy="29924373"/>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0" name="Line 22"/>
          <p:cNvSpPr>
            <a:spLocks noChangeShapeType="1"/>
          </p:cNvSpPr>
          <p:nvPr/>
        </p:nvSpPr>
        <p:spPr bwMode="auto">
          <a:xfrm>
            <a:off x="11367749" y="0"/>
            <a:ext cx="0" cy="365760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1" name="Line 23"/>
          <p:cNvSpPr>
            <a:spLocks noChangeShapeType="1"/>
          </p:cNvSpPr>
          <p:nvPr/>
        </p:nvSpPr>
        <p:spPr bwMode="auto">
          <a:xfrm>
            <a:off x="21778855" y="7150103"/>
            <a:ext cx="0" cy="294258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2" name="Line 24"/>
          <p:cNvSpPr>
            <a:spLocks noChangeShapeType="1"/>
          </p:cNvSpPr>
          <p:nvPr/>
        </p:nvSpPr>
        <p:spPr bwMode="auto">
          <a:xfrm>
            <a:off x="32221940" y="7150103"/>
            <a:ext cx="0" cy="294258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3" name="Line 25"/>
          <p:cNvSpPr>
            <a:spLocks noChangeShapeType="1"/>
          </p:cNvSpPr>
          <p:nvPr/>
        </p:nvSpPr>
        <p:spPr bwMode="auto">
          <a:xfrm>
            <a:off x="41988183" y="7150103"/>
            <a:ext cx="0" cy="294258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4" name="Rectangle 26"/>
          <p:cNvSpPr>
            <a:spLocks noChangeAspect="1" noChangeArrowheads="1"/>
          </p:cNvSpPr>
          <p:nvPr/>
        </p:nvSpPr>
        <p:spPr bwMode="auto">
          <a:xfrm>
            <a:off x="0" y="7939"/>
            <a:ext cx="17459325" cy="1363664"/>
          </a:xfrm>
          <a:prstGeom prst="rect">
            <a:avLst/>
          </a:prstGeom>
          <a:solidFill>
            <a:schemeClr val="accent1">
              <a:lumMod val="50000"/>
            </a:schemeClr>
          </a:solidFill>
          <a:ln>
            <a:noFill/>
          </a:ln>
          <a:effectLst/>
        </p:spPr>
        <p:txBody>
          <a:bodyPr wrap="none" lIns="230208" tIns="115972" rIns="230208" bIns="115972" anchor="ctr"/>
          <a:lstStyle/>
          <a:p>
            <a:endParaRPr lang="en-US" sz="7271"/>
          </a:p>
        </p:txBody>
      </p:sp>
      <p:sp>
        <p:nvSpPr>
          <p:cNvPr id="83970" name="Rectangle 2"/>
          <p:cNvSpPr>
            <a:spLocks noGrp="1" noChangeArrowheads="1"/>
          </p:cNvSpPr>
          <p:nvPr>
            <p:ph type="title"/>
          </p:nvPr>
        </p:nvSpPr>
        <p:spPr bwMode="auto">
          <a:xfrm>
            <a:off x="2149113" y="1465264"/>
            <a:ext cx="38678588" cy="609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ctr" anchorCtr="0" compatLnSpc="1">
            <a:prstTxWarp prst="textNoShape">
              <a:avLst/>
            </a:prstTxWarp>
          </a:bodyPr>
          <a:lstStyle/>
          <a:p>
            <a:pPr lvl="0"/>
            <a:r>
              <a:rPr lang="en-US"/>
              <a:t>Click to edit Master title style</a:t>
            </a:r>
            <a:endParaRPr lang="en-US" dirty="0"/>
          </a:p>
        </p:txBody>
      </p:sp>
      <p:sp>
        <p:nvSpPr>
          <p:cNvPr id="83971" name="Rectangle 3"/>
          <p:cNvSpPr>
            <a:spLocks noGrp="1" noChangeArrowheads="1"/>
          </p:cNvSpPr>
          <p:nvPr>
            <p:ph type="body" idx="1"/>
          </p:nvPr>
        </p:nvSpPr>
        <p:spPr bwMode="auto">
          <a:xfrm>
            <a:off x="2149113" y="8534403"/>
            <a:ext cx="38678588" cy="241379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3972" name="Rectangle 4"/>
          <p:cNvSpPr>
            <a:spLocks noGrp="1" noChangeArrowheads="1"/>
          </p:cNvSpPr>
          <p:nvPr>
            <p:ph type="dt" sz="half" idx="2"/>
          </p:nvPr>
        </p:nvSpPr>
        <p:spPr bwMode="auto">
          <a:xfrm>
            <a:off x="2149113" y="33307339"/>
            <a:ext cx="10027388" cy="2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spcBef>
                <a:spcPct val="0"/>
              </a:spcBef>
              <a:buFontTx/>
              <a:buNone/>
              <a:defRPr sz="1342">
                <a:latin typeface="+mn-lt"/>
              </a:defRPr>
            </a:lvl1pPr>
          </a:lstStyle>
          <a:p>
            <a:endParaRPr lang="en-US" dirty="0"/>
          </a:p>
        </p:txBody>
      </p:sp>
      <p:sp>
        <p:nvSpPr>
          <p:cNvPr id="83973" name="Rectangle 5"/>
          <p:cNvSpPr>
            <a:spLocks noGrp="1" noChangeArrowheads="1"/>
          </p:cNvSpPr>
          <p:nvPr>
            <p:ph type="ftr" sz="quarter" idx="3"/>
          </p:nvPr>
        </p:nvSpPr>
        <p:spPr bwMode="auto">
          <a:xfrm>
            <a:off x="14684013" y="33307339"/>
            <a:ext cx="13608788" cy="2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ctr">
              <a:spcBef>
                <a:spcPct val="0"/>
              </a:spcBef>
              <a:buFontTx/>
              <a:buNone/>
              <a:defRPr sz="1342">
                <a:latin typeface="+mn-lt"/>
              </a:defRPr>
            </a:lvl1pPr>
          </a:lstStyle>
          <a:p>
            <a:endParaRPr lang="en-US" dirty="0"/>
          </a:p>
        </p:txBody>
      </p:sp>
      <p:sp>
        <p:nvSpPr>
          <p:cNvPr id="83974" name="Rectangle 6"/>
          <p:cNvSpPr>
            <a:spLocks noGrp="1" noChangeArrowheads="1"/>
          </p:cNvSpPr>
          <p:nvPr>
            <p:ph type="sldNum" sz="quarter" idx="4"/>
          </p:nvPr>
        </p:nvSpPr>
        <p:spPr bwMode="auto">
          <a:xfrm>
            <a:off x="30800313" y="33307339"/>
            <a:ext cx="10027388" cy="2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r">
              <a:spcBef>
                <a:spcPct val="0"/>
              </a:spcBef>
              <a:buFontTx/>
              <a:buNone/>
              <a:defRPr sz="1342">
                <a:latin typeface="+mn-lt"/>
              </a:defRPr>
            </a:lvl1pPr>
          </a:lstStyle>
          <a:p>
            <a:fld id="{1E2B1309-A9D8-4C66-99C6-860A28674D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1" fontAlgn="base" hangingPunct="1">
        <a:spcBef>
          <a:spcPct val="0"/>
        </a:spcBef>
        <a:spcAft>
          <a:spcPct val="0"/>
        </a:spcAft>
        <a:defRPr sz="3693">
          <a:solidFill>
            <a:schemeClr val="tx2"/>
          </a:solidFill>
          <a:latin typeface="+mj-lt"/>
          <a:ea typeface="+mj-ea"/>
          <a:cs typeface="+mj-cs"/>
        </a:defRPr>
      </a:lvl1pPr>
      <a:lvl2pPr algn="ctr" rtl="0" eaLnBrk="1" fontAlgn="base" hangingPunct="1">
        <a:spcBef>
          <a:spcPct val="0"/>
        </a:spcBef>
        <a:spcAft>
          <a:spcPct val="0"/>
        </a:spcAft>
        <a:defRPr sz="3693">
          <a:solidFill>
            <a:schemeClr val="tx2"/>
          </a:solidFill>
          <a:latin typeface="Arial" charset="0"/>
        </a:defRPr>
      </a:lvl2pPr>
      <a:lvl3pPr algn="ctr" rtl="0" eaLnBrk="1" fontAlgn="base" hangingPunct="1">
        <a:spcBef>
          <a:spcPct val="0"/>
        </a:spcBef>
        <a:spcAft>
          <a:spcPct val="0"/>
        </a:spcAft>
        <a:defRPr sz="3693">
          <a:solidFill>
            <a:schemeClr val="tx2"/>
          </a:solidFill>
          <a:latin typeface="Arial" charset="0"/>
        </a:defRPr>
      </a:lvl3pPr>
      <a:lvl4pPr algn="ctr" rtl="0" eaLnBrk="1" fontAlgn="base" hangingPunct="1">
        <a:spcBef>
          <a:spcPct val="0"/>
        </a:spcBef>
        <a:spcAft>
          <a:spcPct val="0"/>
        </a:spcAft>
        <a:defRPr sz="3693">
          <a:solidFill>
            <a:schemeClr val="tx2"/>
          </a:solidFill>
          <a:latin typeface="Arial" charset="0"/>
        </a:defRPr>
      </a:lvl4pPr>
      <a:lvl5pPr algn="ctr" rtl="0" eaLnBrk="1" fontAlgn="base" hangingPunct="1">
        <a:spcBef>
          <a:spcPct val="0"/>
        </a:spcBef>
        <a:spcAft>
          <a:spcPct val="0"/>
        </a:spcAft>
        <a:defRPr sz="3693">
          <a:solidFill>
            <a:schemeClr val="tx2"/>
          </a:solidFill>
          <a:latin typeface="Arial" charset="0"/>
        </a:defRPr>
      </a:lvl5pPr>
      <a:lvl6pPr marL="383513" algn="ctr" rtl="0" eaLnBrk="1" fontAlgn="base" hangingPunct="1">
        <a:spcBef>
          <a:spcPct val="0"/>
        </a:spcBef>
        <a:spcAft>
          <a:spcPct val="0"/>
        </a:spcAft>
        <a:defRPr sz="3693">
          <a:solidFill>
            <a:schemeClr val="tx2"/>
          </a:solidFill>
          <a:latin typeface="Arial" charset="0"/>
        </a:defRPr>
      </a:lvl6pPr>
      <a:lvl7pPr marL="767028" algn="ctr" rtl="0" eaLnBrk="1" fontAlgn="base" hangingPunct="1">
        <a:spcBef>
          <a:spcPct val="0"/>
        </a:spcBef>
        <a:spcAft>
          <a:spcPct val="0"/>
        </a:spcAft>
        <a:defRPr sz="3693">
          <a:solidFill>
            <a:schemeClr val="tx2"/>
          </a:solidFill>
          <a:latin typeface="Arial" charset="0"/>
        </a:defRPr>
      </a:lvl7pPr>
      <a:lvl8pPr marL="1150541" algn="ctr" rtl="0" eaLnBrk="1" fontAlgn="base" hangingPunct="1">
        <a:spcBef>
          <a:spcPct val="0"/>
        </a:spcBef>
        <a:spcAft>
          <a:spcPct val="0"/>
        </a:spcAft>
        <a:defRPr sz="3693">
          <a:solidFill>
            <a:schemeClr val="tx2"/>
          </a:solidFill>
          <a:latin typeface="Arial" charset="0"/>
        </a:defRPr>
      </a:lvl8pPr>
      <a:lvl9pPr marL="1534051" algn="ctr" rtl="0" eaLnBrk="1" fontAlgn="base" hangingPunct="1">
        <a:spcBef>
          <a:spcPct val="0"/>
        </a:spcBef>
        <a:spcAft>
          <a:spcPct val="0"/>
        </a:spcAft>
        <a:defRPr sz="3693">
          <a:solidFill>
            <a:schemeClr val="tx2"/>
          </a:solidFill>
          <a:latin typeface="Arial" charset="0"/>
        </a:defRPr>
      </a:lvl9pPr>
    </p:titleStyle>
    <p:bodyStyle>
      <a:lvl1pPr marL="284973" indent="-284973" algn="l" rtl="0" eaLnBrk="1" fontAlgn="base" hangingPunct="1">
        <a:spcBef>
          <a:spcPct val="20000"/>
        </a:spcBef>
        <a:spcAft>
          <a:spcPct val="0"/>
        </a:spcAft>
        <a:buChar char="•"/>
        <a:defRPr sz="2769">
          <a:solidFill>
            <a:schemeClr val="tx1"/>
          </a:solidFill>
          <a:latin typeface="+mn-lt"/>
          <a:ea typeface="+mn-ea"/>
          <a:cs typeface="+mn-cs"/>
        </a:defRPr>
      </a:lvl1pPr>
      <a:lvl2pPr marL="620546" indent="-241028" algn="l" rtl="0" eaLnBrk="1" fontAlgn="base" hangingPunct="1">
        <a:spcBef>
          <a:spcPct val="20000"/>
        </a:spcBef>
        <a:spcAft>
          <a:spcPct val="0"/>
        </a:spcAft>
        <a:buChar char="–"/>
        <a:defRPr sz="2266">
          <a:solidFill>
            <a:schemeClr val="tx1"/>
          </a:solidFill>
          <a:latin typeface="+mn-lt"/>
        </a:defRPr>
      </a:lvl2pPr>
      <a:lvl3pPr marL="957450" indent="-190427" algn="l" rtl="0" eaLnBrk="1" fontAlgn="base" hangingPunct="1">
        <a:spcBef>
          <a:spcPct val="20000"/>
        </a:spcBef>
        <a:spcAft>
          <a:spcPct val="0"/>
        </a:spcAft>
        <a:buChar char="•"/>
        <a:defRPr sz="1847">
          <a:solidFill>
            <a:schemeClr val="tx1"/>
          </a:solidFill>
          <a:latin typeface="+mn-lt"/>
        </a:defRPr>
      </a:lvl3pPr>
      <a:lvl4pPr marL="1343630" indent="-197085" algn="l" rtl="0" eaLnBrk="1" fontAlgn="base" hangingPunct="1">
        <a:spcBef>
          <a:spcPct val="20000"/>
        </a:spcBef>
        <a:spcAft>
          <a:spcPct val="0"/>
        </a:spcAft>
        <a:buChar char="–"/>
        <a:defRPr sz="1847">
          <a:solidFill>
            <a:schemeClr val="tx1"/>
          </a:solidFill>
          <a:latin typeface="+mn-lt"/>
        </a:defRPr>
      </a:lvl4pPr>
      <a:lvl5pPr marL="1724477" indent="-190427" algn="l" rtl="0" eaLnBrk="1" fontAlgn="base" hangingPunct="1">
        <a:spcBef>
          <a:spcPct val="20000"/>
        </a:spcBef>
        <a:spcAft>
          <a:spcPct val="0"/>
        </a:spcAft>
        <a:buChar char="»"/>
        <a:defRPr sz="1847">
          <a:solidFill>
            <a:schemeClr val="tx1"/>
          </a:solidFill>
          <a:latin typeface="+mn-lt"/>
        </a:defRPr>
      </a:lvl5pPr>
      <a:lvl6pPr marL="2107991" indent="-190427" algn="l" rtl="0" eaLnBrk="1" fontAlgn="base" hangingPunct="1">
        <a:spcBef>
          <a:spcPct val="20000"/>
        </a:spcBef>
        <a:spcAft>
          <a:spcPct val="0"/>
        </a:spcAft>
        <a:buChar char="»"/>
        <a:defRPr sz="1847">
          <a:solidFill>
            <a:schemeClr val="tx1"/>
          </a:solidFill>
          <a:latin typeface="+mn-lt"/>
        </a:defRPr>
      </a:lvl6pPr>
      <a:lvl7pPr marL="2491505" indent="-190427" algn="l" rtl="0" eaLnBrk="1" fontAlgn="base" hangingPunct="1">
        <a:spcBef>
          <a:spcPct val="20000"/>
        </a:spcBef>
        <a:spcAft>
          <a:spcPct val="0"/>
        </a:spcAft>
        <a:buChar char="»"/>
        <a:defRPr sz="1847">
          <a:solidFill>
            <a:schemeClr val="tx1"/>
          </a:solidFill>
          <a:latin typeface="+mn-lt"/>
        </a:defRPr>
      </a:lvl7pPr>
      <a:lvl8pPr marL="2875019" indent="-190427" algn="l" rtl="0" eaLnBrk="1" fontAlgn="base" hangingPunct="1">
        <a:spcBef>
          <a:spcPct val="20000"/>
        </a:spcBef>
        <a:spcAft>
          <a:spcPct val="0"/>
        </a:spcAft>
        <a:buChar char="»"/>
        <a:defRPr sz="1847">
          <a:solidFill>
            <a:schemeClr val="tx1"/>
          </a:solidFill>
          <a:latin typeface="+mn-lt"/>
        </a:defRPr>
      </a:lvl8pPr>
      <a:lvl9pPr marL="3258529" indent="-190427" algn="l" rtl="0" eaLnBrk="1" fontAlgn="base" hangingPunct="1">
        <a:spcBef>
          <a:spcPct val="20000"/>
        </a:spcBef>
        <a:spcAft>
          <a:spcPct val="0"/>
        </a:spcAft>
        <a:buChar char="»"/>
        <a:defRPr sz="1847">
          <a:solidFill>
            <a:schemeClr val="tx1"/>
          </a:solidFill>
          <a:latin typeface="+mn-lt"/>
        </a:defRPr>
      </a:lvl9pPr>
    </p:bodyStyle>
    <p:otherStyle>
      <a:defPPr>
        <a:defRPr lang="en-US"/>
      </a:defPPr>
      <a:lvl1pPr marL="0" algn="l" defTabSz="767028" rtl="0" eaLnBrk="1" latinLnBrk="0" hangingPunct="1">
        <a:defRPr sz="1342" kern="1200">
          <a:solidFill>
            <a:schemeClr val="tx1"/>
          </a:solidFill>
          <a:latin typeface="+mn-lt"/>
          <a:ea typeface="+mn-ea"/>
          <a:cs typeface="+mn-cs"/>
        </a:defRPr>
      </a:lvl1pPr>
      <a:lvl2pPr marL="383513" algn="l" defTabSz="767028" rtl="0" eaLnBrk="1" latinLnBrk="0" hangingPunct="1">
        <a:defRPr sz="1342" kern="1200">
          <a:solidFill>
            <a:schemeClr val="tx1"/>
          </a:solidFill>
          <a:latin typeface="+mn-lt"/>
          <a:ea typeface="+mn-ea"/>
          <a:cs typeface="+mn-cs"/>
        </a:defRPr>
      </a:lvl2pPr>
      <a:lvl3pPr marL="767028" algn="l" defTabSz="767028" rtl="0" eaLnBrk="1" latinLnBrk="0" hangingPunct="1">
        <a:defRPr sz="1342" kern="1200">
          <a:solidFill>
            <a:schemeClr val="tx1"/>
          </a:solidFill>
          <a:latin typeface="+mn-lt"/>
          <a:ea typeface="+mn-ea"/>
          <a:cs typeface="+mn-cs"/>
        </a:defRPr>
      </a:lvl3pPr>
      <a:lvl4pPr marL="1150541" algn="l" defTabSz="767028" rtl="0" eaLnBrk="1" latinLnBrk="0" hangingPunct="1">
        <a:defRPr sz="1342" kern="1200">
          <a:solidFill>
            <a:schemeClr val="tx1"/>
          </a:solidFill>
          <a:latin typeface="+mn-lt"/>
          <a:ea typeface="+mn-ea"/>
          <a:cs typeface="+mn-cs"/>
        </a:defRPr>
      </a:lvl4pPr>
      <a:lvl5pPr marL="1534051" algn="l" defTabSz="767028" rtl="0" eaLnBrk="1" latinLnBrk="0" hangingPunct="1">
        <a:defRPr sz="1342" kern="1200">
          <a:solidFill>
            <a:schemeClr val="tx1"/>
          </a:solidFill>
          <a:latin typeface="+mn-lt"/>
          <a:ea typeface="+mn-ea"/>
          <a:cs typeface="+mn-cs"/>
        </a:defRPr>
      </a:lvl5pPr>
      <a:lvl6pPr marL="1917564" algn="l" defTabSz="767028" rtl="0" eaLnBrk="1" latinLnBrk="0" hangingPunct="1">
        <a:defRPr sz="1342" kern="1200">
          <a:solidFill>
            <a:schemeClr val="tx1"/>
          </a:solidFill>
          <a:latin typeface="+mn-lt"/>
          <a:ea typeface="+mn-ea"/>
          <a:cs typeface="+mn-cs"/>
        </a:defRPr>
      </a:lvl6pPr>
      <a:lvl7pPr marL="2301078" algn="l" defTabSz="767028" rtl="0" eaLnBrk="1" latinLnBrk="0" hangingPunct="1">
        <a:defRPr sz="1342" kern="1200">
          <a:solidFill>
            <a:schemeClr val="tx1"/>
          </a:solidFill>
          <a:latin typeface="+mn-lt"/>
          <a:ea typeface="+mn-ea"/>
          <a:cs typeface="+mn-cs"/>
        </a:defRPr>
      </a:lvl7pPr>
      <a:lvl8pPr marL="2684593" algn="l" defTabSz="767028" rtl="0" eaLnBrk="1" latinLnBrk="0" hangingPunct="1">
        <a:defRPr sz="1342" kern="1200">
          <a:solidFill>
            <a:schemeClr val="tx1"/>
          </a:solidFill>
          <a:latin typeface="+mn-lt"/>
          <a:ea typeface="+mn-ea"/>
          <a:cs typeface="+mn-cs"/>
        </a:defRPr>
      </a:lvl8pPr>
      <a:lvl9pPr marL="3068107" algn="l" defTabSz="767028" rtl="0" eaLnBrk="1" latinLnBrk="0" hangingPunct="1">
        <a:defRPr sz="134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ABC32E-A116-4783-81AB-9F30B4537FFC}"/>
              </a:ext>
            </a:extLst>
          </p:cNvPr>
          <p:cNvSpPr/>
          <p:nvPr userDrawn="1"/>
        </p:nvSpPr>
        <p:spPr>
          <a:xfrm>
            <a:off x="0" y="0"/>
            <a:ext cx="42976800" cy="5410200"/>
          </a:xfrm>
          <a:prstGeom prst="rect">
            <a:avLst/>
          </a:prstGeom>
          <a:solidFill>
            <a:srgbClr val="005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148840" y="1464736"/>
            <a:ext cx="38679120" cy="6096000"/>
          </a:xfrm>
          <a:prstGeom prst="rect">
            <a:avLst/>
          </a:prstGeom>
        </p:spPr>
        <p:txBody>
          <a:bodyPr vert="horz" lIns="501108" tIns="250554" rIns="501108" bIns="250554" rtlCol="0" anchor="ctr">
            <a:normAutofit/>
          </a:bodyPr>
          <a:lstStyle/>
          <a:p>
            <a:r>
              <a:rPr lang="en-US"/>
              <a:t>Click to edit Master title style</a:t>
            </a:r>
          </a:p>
        </p:txBody>
      </p:sp>
      <p:sp>
        <p:nvSpPr>
          <p:cNvPr id="3" name="Text Placeholder 2"/>
          <p:cNvSpPr>
            <a:spLocks noGrp="1"/>
          </p:cNvSpPr>
          <p:nvPr>
            <p:ph type="body" idx="1"/>
          </p:nvPr>
        </p:nvSpPr>
        <p:spPr>
          <a:xfrm>
            <a:off x="2148840" y="8534414"/>
            <a:ext cx="38679120" cy="24138469"/>
          </a:xfrm>
          <a:prstGeom prst="rect">
            <a:avLst/>
          </a:prstGeom>
        </p:spPr>
        <p:txBody>
          <a:bodyPr vert="horz" lIns="501108" tIns="250554" rIns="501108" bIns="2505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49"/>
            <a:ext cx="10027920" cy="1947333"/>
          </a:xfrm>
          <a:prstGeom prst="rect">
            <a:avLst/>
          </a:prstGeom>
        </p:spPr>
        <p:txBody>
          <a:bodyPr vert="horz" lIns="501108" tIns="250554" rIns="501108" bIns="250554"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49"/>
            <a:ext cx="13609320" cy="1947333"/>
          </a:xfrm>
          <a:prstGeom prst="rect">
            <a:avLst/>
          </a:prstGeom>
        </p:spPr>
        <p:txBody>
          <a:bodyPr vert="horz" lIns="501108" tIns="250554" rIns="501108" bIns="250554"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49"/>
            <a:ext cx="10027920" cy="1947333"/>
          </a:xfrm>
          <a:prstGeom prst="rect">
            <a:avLst/>
          </a:prstGeom>
        </p:spPr>
        <p:txBody>
          <a:bodyPr vert="horz" lIns="501108" tIns="250554" rIns="501108" bIns="250554"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pic>
        <p:nvPicPr>
          <p:cNvPr id="10" name="Picture 9"/>
          <p:cNvPicPr>
            <a:picLocks noChangeAspect="1"/>
          </p:cNvPicPr>
          <p:nvPr userDrawn="1"/>
        </p:nvPicPr>
        <p:blipFill rotWithShape="1">
          <a:blip r:embed="rId14">
            <a:extLst>
              <a:ext uri="{28A0092B-C50C-407E-A947-70E740481C1C}">
                <a14:useLocalDpi xmlns:a14="http://schemas.microsoft.com/office/drawing/2010/main" val="0"/>
              </a:ext>
            </a:extLst>
          </a:blip>
          <a:srcRect r="61080"/>
          <a:stretch/>
        </p:blipFill>
        <p:spPr>
          <a:xfrm>
            <a:off x="457200" y="457200"/>
            <a:ext cx="3736759" cy="4352925"/>
          </a:xfrm>
          <a:prstGeom prst="rect">
            <a:avLst/>
          </a:prstGeom>
        </p:spPr>
      </p:pic>
      <p:pic>
        <p:nvPicPr>
          <p:cNvPr id="12" name="Picture 1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639127" y="491058"/>
            <a:ext cx="5715000" cy="4352925"/>
          </a:xfrm>
          <a:prstGeom prst="rect">
            <a:avLst/>
          </a:prstGeom>
        </p:spPr>
      </p:pic>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4205549" rtl="0" eaLnBrk="1" latinLnBrk="0" hangingPunct="1">
        <a:spcBef>
          <a:spcPct val="0"/>
        </a:spcBef>
        <a:buNone/>
        <a:defRPr sz="20225" kern="1200">
          <a:solidFill>
            <a:schemeClr val="tx1"/>
          </a:solidFill>
          <a:latin typeface="+mj-lt"/>
          <a:ea typeface="+mj-ea"/>
          <a:cs typeface="+mj-cs"/>
        </a:defRPr>
      </a:lvl1pPr>
    </p:titleStyle>
    <p:bodyStyle>
      <a:lvl1pPr marL="1577083" indent="-1577083" algn="l" defTabSz="4205549"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7013" indent="-1314237" algn="l" defTabSz="4205549"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6933" indent="-1051388" algn="l" defTabSz="4205549"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97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624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65263"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803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708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735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5549" rtl="0" eaLnBrk="1" latinLnBrk="0" hangingPunct="1">
        <a:defRPr sz="8308" kern="1200">
          <a:solidFill>
            <a:schemeClr val="tx1"/>
          </a:solidFill>
          <a:latin typeface="+mn-lt"/>
          <a:ea typeface="+mn-ea"/>
          <a:cs typeface="+mn-cs"/>
        </a:defRPr>
      </a:lvl1pPr>
      <a:lvl2pPr marL="2102775" algn="l" defTabSz="4205549" rtl="0" eaLnBrk="1" latinLnBrk="0" hangingPunct="1">
        <a:defRPr sz="8308" kern="1200">
          <a:solidFill>
            <a:schemeClr val="tx1"/>
          </a:solidFill>
          <a:latin typeface="+mn-lt"/>
          <a:ea typeface="+mn-ea"/>
          <a:cs typeface="+mn-cs"/>
        </a:defRPr>
      </a:lvl2pPr>
      <a:lvl3pPr marL="4205549" algn="l" defTabSz="4205549" rtl="0" eaLnBrk="1" latinLnBrk="0" hangingPunct="1">
        <a:defRPr sz="8308" kern="1200">
          <a:solidFill>
            <a:schemeClr val="tx1"/>
          </a:solidFill>
          <a:latin typeface="+mn-lt"/>
          <a:ea typeface="+mn-ea"/>
          <a:cs typeface="+mn-cs"/>
        </a:defRPr>
      </a:lvl3pPr>
      <a:lvl4pPr marL="6308325" algn="l" defTabSz="4205549" rtl="0" eaLnBrk="1" latinLnBrk="0" hangingPunct="1">
        <a:defRPr sz="8308" kern="1200">
          <a:solidFill>
            <a:schemeClr val="tx1"/>
          </a:solidFill>
          <a:latin typeface="+mn-lt"/>
          <a:ea typeface="+mn-ea"/>
          <a:cs typeface="+mn-cs"/>
        </a:defRPr>
      </a:lvl4pPr>
      <a:lvl5pPr marL="8411100" algn="l" defTabSz="4205549" rtl="0" eaLnBrk="1" latinLnBrk="0" hangingPunct="1">
        <a:defRPr sz="8308" kern="1200">
          <a:solidFill>
            <a:schemeClr val="tx1"/>
          </a:solidFill>
          <a:latin typeface="+mn-lt"/>
          <a:ea typeface="+mn-ea"/>
          <a:cs typeface="+mn-cs"/>
        </a:defRPr>
      </a:lvl5pPr>
      <a:lvl6pPr marL="10513870" algn="l" defTabSz="4205549" rtl="0" eaLnBrk="1" latinLnBrk="0" hangingPunct="1">
        <a:defRPr sz="8308" kern="1200">
          <a:solidFill>
            <a:schemeClr val="tx1"/>
          </a:solidFill>
          <a:latin typeface="+mn-lt"/>
          <a:ea typeface="+mn-ea"/>
          <a:cs typeface="+mn-cs"/>
        </a:defRPr>
      </a:lvl6pPr>
      <a:lvl7pPr marL="12616644" algn="l" defTabSz="4205549" rtl="0" eaLnBrk="1" latinLnBrk="0" hangingPunct="1">
        <a:defRPr sz="8308" kern="1200">
          <a:solidFill>
            <a:schemeClr val="tx1"/>
          </a:solidFill>
          <a:latin typeface="+mn-lt"/>
          <a:ea typeface="+mn-ea"/>
          <a:cs typeface="+mn-cs"/>
        </a:defRPr>
      </a:lvl7pPr>
      <a:lvl8pPr marL="14719420" algn="l" defTabSz="4205549" rtl="0" eaLnBrk="1" latinLnBrk="0" hangingPunct="1">
        <a:defRPr sz="8308" kern="1200">
          <a:solidFill>
            <a:schemeClr val="tx1"/>
          </a:solidFill>
          <a:latin typeface="+mn-lt"/>
          <a:ea typeface="+mn-ea"/>
          <a:cs typeface="+mn-cs"/>
        </a:defRPr>
      </a:lvl8pPr>
      <a:lvl9pPr marL="16822196" algn="l" defTabSz="4205549" rtl="0" eaLnBrk="1" latinLnBrk="0" hangingPunct="1">
        <a:defRPr sz="830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48840" y="1464736"/>
            <a:ext cx="38679120" cy="6096000"/>
          </a:xfrm>
          <a:prstGeom prst="rect">
            <a:avLst/>
          </a:prstGeom>
        </p:spPr>
        <p:txBody>
          <a:bodyPr vert="horz" lIns="500855" tIns="250428" rIns="500855" bIns="250428" rtlCol="0" anchor="ctr">
            <a:normAutofit/>
          </a:bodyPr>
          <a:lstStyle/>
          <a:p>
            <a:r>
              <a:rPr lang="en-US"/>
              <a:t>Click to edit Master title style</a:t>
            </a:r>
          </a:p>
        </p:txBody>
      </p:sp>
      <p:sp>
        <p:nvSpPr>
          <p:cNvPr id="3" name="Text Placeholder 2"/>
          <p:cNvSpPr>
            <a:spLocks noGrp="1"/>
          </p:cNvSpPr>
          <p:nvPr>
            <p:ph type="body" idx="1"/>
          </p:nvPr>
        </p:nvSpPr>
        <p:spPr>
          <a:xfrm>
            <a:off x="2148840" y="8534421"/>
            <a:ext cx="38679120" cy="24138469"/>
          </a:xfrm>
          <a:prstGeom prst="rect">
            <a:avLst/>
          </a:prstGeom>
        </p:spPr>
        <p:txBody>
          <a:bodyPr vert="horz" lIns="500855" tIns="250428" rIns="500855" bIns="2504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52"/>
            <a:ext cx="10027920" cy="1947333"/>
          </a:xfrm>
          <a:prstGeom prst="rect">
            <a:avLst/>
          </a:prstGeom>
        </p:spPr>
        <p:txBody>
          <a:bodyPr vert="horz" lIns="500855" tIns="250428" rIns="500855" bIns="250428"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52"/>
            <a:ext cx="13609320" cy="1947333"/>
          </a:xfrm>
          <a:prstGeom prst="rect">
            <a:avLst/>
          </a:prstGeom>
        </p:spPr>
        <p:txBody>
          <a:bodyPr vert="horz" lIns="500855" tIns="250428" rIns="500855" bIns="250428"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52"/>
            <a:ext cx="10027920" cy="1947333"/>
          </a:xfrm>
          <a:prstGeom prst="rect">
            <a:avLst/>
          </a:prstGeom>
        </p:spPr>
        <p:txBody>
          <a:bodyPr vert="horz" lIns="500855" tIns="250428" rIns="500855" bIns="250428"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4203423" rtl="0" eaLnBrk="1" latinLnBrk="0" hangingPunct="1">
        <a:spcBef>
          <a:spcPct val="0"/>
        </a:spcBef>
        <a:buNone/>
        <a:defRPr sz="20225" kern="1200">
          <a:solidFill>
            <a:schemeClr val="tx1"/>
          </a:solidFill>
          <a:latin typeface="+mj-lt"/>
          <a:ea typeface="+mj-ea"/>
          <a:cs typeface="+mj-cs"/>
        </a:defRPr>
      </a:lvl1pPr>
    </p:titleStyle>
    <p:bodyStyle>
      <a:lvl1pPr marL="1576286" indent="-1576286" algn="l" defTabSz="4203423"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5286" indent="-1313574" algn="l" defTabSz="4203423"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4276" indent="-1050858" algn="l" defTabSz="4203423"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5992"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5770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59415"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112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6283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6455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3423" rtl="0" eaLnBrk="1" latinLnBrk="0" hangingPunct="1">
        <a:defRPr sz="8308" kern="1200">
          <a:solidFill>
            <a:schemeClr val="tx1"/>
          </a:solidFill>
          <a:latin typeface="+mn-lt"/>
          <a:ea typeface="+mn-ea"/>
          <a:cs typeface="+mn-cs"/>
        </a:defRPr>
      </a:lvl1pPr>
      <a:lvl2pPr marL="2101711" algn="l" defTabSz="4203423" rtl="0" eaLnBrk="1" latinLnBrk="0" hangingPunct="1">
        <a:defRPr sz="8308" kern="1200">
          <a:solidFill>
            <a:schemeClr val="tx1"/>
          </a:solidFill>
          <a:latin typeface="+mn-lt"/>
          <a:ea typeface="+mn-ea"/>
          <a:cs typeface="+mn-cs"/>
        </a:defRPr>
      </a:lvl2pPr>
      <a:lvl3pPr marL="4203423" algn="l" defTabSz="4203423" rtl="0" eaLnBrk="1" latinLnBrk="0" hangingPunct="1">
        <a:defRPr sz="8308" kern="1200">
          <a:solidFill>
            <a:schemeClr val="tx1"/>
          </a:solidFill>
          <a:latin typeface="+mn-lt"/>
          <a:ea typeface="+mn-ea"/>
          <a:cs typeface="+mn-cs"/>
        </a:defRPr>
      </a:lvl3pPr>
      <a:lvl4pPr marL="6305134" algn="l" defTabSz="4203423" rtl="0" eaLnBrk="1" latinLnBrk="0" hangingPunct="1">
        <a:defRPr sz="8308" kern="1200">
          <a:solidFill>
            <a:schemeClr val="tx1"/>
          </a:solidFill>
          <a:latin typeface="+mn-lt"/>
          <a:ea typeface="+mn-ea"/>
          <a:cs typeface="+mn-cs"/>
        </a:defRPr>
      </a:lvl4pPr>
      <a:lvl5pPr marL="8406850" algn="l" defTabSz="4203423" rtl="0" eaLnBrk="1" latinLnBrk="0" hangingPunct="1">
        <a:defRPr sz="8308" kern="1200">
          <a:solidFill>
            <a:schemeClr val="tx1"/>
          </a:solidFill>
          <a:latin typeface="+mn-lt"/>
          <a:ea typeface="+mn-ea"/>
          <a:cs typeface="+mn-cs"/>
        </a:defRPr>
      </a:lvl5pPr>
      <a:lvl6pPr marL="10508557" algn="l" defTabSz="4203423" rtl="0" eaLnBrk="1" latinLnBrk="0" hangingPunct="1">
        <a:defRPr sz="8308" kern="1200">
          <a:solidFill>
            <a:schemeClr val="tx1"/>
          </a:solidFill>
          <a:latin typeface="+mn-lt"/>
          <a:ea typeface="+mn-ea"/>
          <a:cs typeface="+mn-cs"/>
        </a:defRPr>
      </a:lvl6pPr>
      <a:lvl7pPr marL="12610269" algn="l" defTabSz="4203423" rtl="0" eaLnBrk="1" latinLnBrk="0" hangingPunct="1">
        <a:defRPr sz="8308" kern="1200">
          <a:solidFill>
            <a:schemeClr val="tx1"/>
          </a:solidFill>
          <a:latin typeface="+mn-lt"/>
          <a:ea typeface="+mn-ea"/>
          <a:cs typeface="+mn-cs"/>
        </a:defRPr>
      </a:lvl7pPr>
      <a:lvl8pPr marL="14711980" algn="l" defTabSz="4203423" rtl="0" eaLnBrk="1" latinLnBrk="0" hangingPunct="1">
        <a:defRPr sz="8308" kern="1200">
          <a:solidFill>
            <a:schemeClr val="tx1"/>
          </a:solidFill>
          <a:latin typeface="+mn-lt"/>
          <a:ea typeface="+mn-ea"/>
          <a:cs typeface="+mn-cs"/>
        </a:defRPr>
      </a:lvl8pPr>
      <a:lvl9pPr marL="16813691" algn="l" defTabSz="4203423" rtl="0" eaLnBrk="1" latinLnBrk="0" hangingPunct="1">
        <a:defRPr sz="830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hyperlink" Target="https://osf.io/28vjd" TargetMode="External"/><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8" name="Picture 147">
            <a:extLst>
              <a:ext uri="{FF2B5EF4-FFF2-40B4-BE49-F238E27FC236}">
                <a16:creationId xmlns:a16="http://schemas.microsoft.com/office/drawing/2014/main" id="{F89FE4AE-5642-250A-EC29-D1B34A162B01}"/>
              </a:ext>
            </a:extLst>
          </p:cNvPr>
          <p:cNvPicPr>
            <a:picLocks noChangeAspect="1"/>
          </p:cNvPicPr>
          <p:nvPr/>
        </p:nvPicPr>
        <p:blipFill>
          <a:blip r:embed="rId3"/>
          <a:stretch>
            <a:fillRect/>
          </a:stretch>
        </p:blipFill>
        <p:spPr>
          <a:xfrm>
            <a:off x="6097339" y="6543296"/>
            <a:ext cx="5104061" cy="5054119"/>
          </a:xfrm>
          <a:prstGeom prst="rect">
            <a:avLst/>
          </a:prstGeom>
        </p:spPr>
      </p:pic>
      <p:pic>
        <p:nvPicPr>
          <p:cNvPr id="1032" name="Picture 8">
            <a:extLst>
              <a:ext uri="{FF2B5EF4-FFF2-40B4-BE49-F238E27FC236}">
                <a16:creationId xmlns:a16="http://schemas.microsoft.com/office/drawing/2014/main" id="{6ED5B890-9018-DC86-5638-EC563681A6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56"/>
          <a:stretch/>
        </p:blipFill>
        <p:spPr bwMode="auto">
          <a:xfrm>
            <a:off x="390157" y="30308064"/>
            <a:ext cx="12513490" cy="459153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C7891A02-0AEE-5453-2836-8E5AB94F3532}"/>
              </a:ext>
            </a:extLst>
          </p:cNvPr>
          <p:cNvPicPr>
            <a:picLocks noChangeAspect="1"/>
          </p:cNvPicPr>
          <p:nvPr/>
        </p:nvPicPr>
        <p:blipFill>
          <a:blip r:embed="rId5"/>
          <a:stretch>
            <a:fillRect/>
          </a:stretch>
        </p:blipFill>
        <p:spPr>
          <a:xfrm>
            <a:off x="214722" y="25955308"/>
            <a:ext cx="10083526" cy="4600892"/>
          </a:xfrm>
          <a:prstGeom prst="rect">
            <a:avLst/>
          </a:prstGeom>
        </p:spPr>
      </p:pic>
      <p:sp>
        <p:nvSpPr>
          <p:cNvPr id="50" name="Rectangle 49"/>
          <p:cNvSpPr/>
          <p:nvPr/>
        </p:nvSpPr>
        <p:spPr>
          <a:xfrm>
            <a:off x="10744199" y="457200"/>
            <a:ext cx="31117495" cy="4619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US" sz="8800" dirty="0">
                <a:solidFill>
                  <a:prstClr val="white"/>
                </a:solidFill>
                <a:latin typeface="+mj-lt"/>
                <a:ea typeface="Arial" charset="0"/>
                <a:cs typeface="Times New Roman" panose="02020603050405020304" pitchFamily="18" charset="0"/>
              </a:rPr>
              <a:t>A Novel Generalization between Verbal Judgments and </a:t>
            </a:r>
          </a:p>
          <a:p>
            <a:pPr lvl="0" algn="ctr">
              <a:buNone/>
            </a:pPr>
            <a:r>
              <a:rPr lang="en-US" sz="8800" dirty="0">
                <a:solidFill>
                  <a:prstClr val="white"/>
                </a:solidFill>
                <a:latin typeface="+mj-lt"/>
                <a:ea typeface="Arial" charset="0"/>
                <a:cs typeface="Times New Roman" panose="02020603050405020304" pitchFamily="18" charset="0"/>
              </a:rPr>
              <a:t>Perceptual Discrimination of 3D Space</a:t>
            </a:r>
          </a:p>
          <a:p>
            <a:pPr lvl="0" algn="ctr">
              <a:buNone/>
            </a:pPr>
            <a:r>
              <a:rPr lang="en-US" sz="4800" dirty="0">
                <a:solidFill>
                  <a:prstClr val="white"/>
                </a:solidFill>
                <a:latin typeface="+mj-lt"/>
                <a:ea typeface="Arial" charset="0"/>
                <a:cs typeface="Times New Roman" panose="02020603050405020304" pitchFamily="18" charset="0"/>
              </a:rPr>
              <a:t>Prachi Mahableshwarkar, Lindsay Houck, John W. Philbeck, and Dwight J. Kravitz</a:t>
            </a:r>
          </a:p>
          <a:p>
            <a:pPr lvl="0" algn="ctr">
              <a:buNone/>
            </a:pPr>
            <a:r>
              <a:rPr lang="en-US" sz="4800" dirty="0">
                <a:solidFill>
                  <a:prstClr val="white"/>
                </a:solidFill>
                <a:latin typeface="+mj-lt"/>
                <a:ea typeface="Arial" charset="0"/>
                <a:cs typeface="Times New Roman" panose="02020603050405020304" pitchFamily="18" charset="0"/>
              </a:rPr>
              <a:t>Department of Psychological and Brain Sciences, The George Washington University</a:t>
            </a:r>
          </a:p>
        </p:txBody>
      </p:sp>
      <p:sp>
        <p:nvSpPr>
          <p:cNvPr id="29" name="TextBox 28">
            <a:extLst>
              <a:ext uri="{FF2B5EF4-FFF2-40B4-BE49-F238E27FC236}">
                <a16:creationId xmlns:a16="http://schemas.microsoft.com/office/drawing/2014/main" id="{CDC697D5-0339-1F49-B943-12592B59343E}"/>
              </a:ext>
            </a:extLst>
          </p:cNvPr>
          <p:cNvSpPr txBox="1"/>
          <p:nvPr/>
        </p:nvSpPr>
        <p:spPr>
          <a:xfrm>
            <a:off x="374208" y="5684832"/>
            <a:ext cx="5511385" cy="5607689"/>
          </a:xfrm>
          <a:prstGeom prst="rect">
            <a:avLst/>
          </a:prstGeom>
          <a:solidFill>
            <a:schemeClr val="bg1"/>
          </a:solidFill>
        </p:spPr>
        <p:txBody>
          <a:bodyPr wrap="square" rtlCol="0">
            <a:spAutoFit/>
          </a:bodyPr>
          <a:lstStyle/>
          <a:p>
            <a:pPr>
              <a:buNone/>
            </a:pPr>
            <a:r>
              <a:rPr lang="en-US" sz="6000" b="1" dirty="0">
                <a:latin typeface="+mn-lt"/>
                <a:cs typeface="Arial" panose="020B0604020202020204" pitchFamily="34" charset="0"/>
              </a:rPr>
              <a:t>Introduction</a:t>
            </a:r>
            <a:endParaRPr lang="en-US" sz="3600" b="1" dirty="0">
              <a:latin typeface="+mn-lt"/>
              <a:cs typeface="Arial" panose="020B0604020202020204" pitchFamily="34" charset="0"/>
            </a:endParaRPr>
          </a:p>
          <a:p>
            <a:pPr>
              <a:buNone/>
            </a:pPr>
            <a:r>
              <a:rPr lang="en-US" sz="3200" dirty="0">
                <a:latin typeface="+mn-lt"/>
                <a:cs typeface="Arial" panose="020B0604020202020204" pitchFamily="34" charset="0"/>
              </a:rPr>
              <a:t>Despite the lack of oculomotor and binocular disparity cues, humans are capable of visual distance perception in pictured scenes. Here we leverage crowd-sourced data collection to model the influence of spatial cues with temporal processing differences</a:t>
            </a:r>
            <a:r>
              <a:rPr lang="en-US" sz="3600" dirty="0">
                <a:latin typeface="+mn-lt"/>
                <a:cs typeface="Arial" panose="020B0604020202020204" pitchFamily="34" charset="0"/>
              </a:rPr>
              <a:t>.  </a:t>
            </a:r>
          </a:p>
        </p:txBody>
      </p:sp>
      <p:sp>
        <p:nvSpPr>
          <p:cNvPr id="112" name="TextBox 111">
            <a:extLst>
              <a:ext uri="{FF2B5EF4-FFF2-40B4-BE49-F238E27FC236}">
                <a16:creationId xmlns:a16="http://schemas.microsoft.com/office/drawing/2014/main" id="{A88AF319-6182-A4D1-51D8-E8BDAB214F47}"/>
              </a:ext>
            </a:extLst>
          </p:cNvPr>
          <p:cNvSpPr txBox="1"/>
          <p:nvPr/>
        </p:nvSpPr>
        <p:spPr>
          <a:xfrm>
            <a:off x="14233739" y="24187885"/>
            <a:ext cx="14718348" cy="3576364"/>
          </a:xfrm>
          <a:prstGeom prst="rect">
            <a:avLst/>
          </a:prstGeom>
          <a:noFill/>
        </p:spPr>
        <p:txBody>
          <a:bodyPr wrap="square" rtlCol="0">
            <a:spAutoFit/>
          </a:bodyPr>
          <a:lstStyle/>
          <a:p>
            <a:pPr>
              <a:buNone/>
            </a:pPr>
            <a:r>
              <a:rPr lang="en-US" sz="6000" b="1" dirty="0">
                <a:latin typeface="+mn-lt"/>
                <a:cs typeface="Arial" panose="020B0604020202020204" pitchFamily="34" charset="0"/>
              </a:rPr>
              <a:t>Conclusion </a:t>
            </a:r>
          </a:p>
          <a:p>
            <a:pPr>
              <a:buNone/>
            </a:pPr>
            <a:r>
              <a:rPr lang="en-US" sz="3200" dirty="0">
                <a:latin typeface="+mn-lt"/>
                <a:cs typeface="Arial" panose="020B0604020202020204" pitchFamily="34" charset="0"/>
              </a:rPr>
              <a:t>The generalization across tasks and participants suggests a stable and strong relationship between verbal report and discrimination, allowing for the creation of an explicit model that relates stimulus-based visual cues and 3D picture perception. Future work will quantify and model the influence of various visual cues, such as familiar size, on behavioral performance. </a:t>
            </a:r>
            <a:endParaRPr lang="en-US" sz="3200" b="1" dirty="0">
              <a:latin typeface="+mn-lt"/>
              <a:cs typeface="Arial" panose="020B0604020202020204" pitchFamily="34" charset="0"/>
            </a:endParaRPr>
          </a:p>
        </p:txBody>
      </p:sp>
      <p:sp>
        <p:nvSpPr>
          <p:cNvPr id="113" name="TextBox 112">
            <a:extLst>
              <a:ext uri="{FF2B5EF4-FFF2-40B4-BE49-F238E27FC236}">
                <a16:creationId xmlns:a16="http://schemas.microsoft.com/office/drawing/2014/main" id="{38FE17B7-3A70-36D7-7B25-8ACA71F18D00}"/>
              </a:ext>
            </a:extLst>
          </p:cNvPr>
          <p:cNvSpPr txBox="1"/>
          <p:nvPr/>
        </p:nvSpPr>
        <p:spPr>
          <a:xfrm>
            <a:off x="30155624" y="34290000"/>
            <a:ext cx="12592575" cy="1803571"/>
          </a:xfrm>
          <a:prstGeom prst="rect">
            <a:avLst/>
          </a:prstGeom>
          <a:noFill/>
        </p:spPr>
        <p:txBody>
          <a:bodyPr wrap="square" rtlCol="0">
            <a:spAutoFit/>
          </a:bodyPr>
          <a:lstStyle/>
          <a:p>
            <a:pPr>
              <a:buNone/>
            </a:pPr>
            <a:r>
              <a:rPr lang="en-US" sz="3200" b="1" dirty="0">
                <a:latin typeface="+mn-lt"/>
                <a:cs typeface="Arial" panose="020B0604020202020204" pitchFamily="34" charset="0"/>
              </a:rPr>
              <a:t>References</a:t>
            </a:r>
            <a:endParaRPr lang="en-US" sz="2400" b="1" dirty="0">
              <a:latin typeface="+mn-lt"/>
              <a:cs typeface="Arial" panose="020B0604020202020204" pitchFamily="34" charset="0"/>
            </a:endParaRPr>
          </a:p>
          <a:p>
            <a:pPr>
              <a:buNone/>
            </a:pPr>
            <a:r>
              <a:rPr lang="en-US" sz="1800" dirty="0">
                <a:latin typeface="+mn-lt"/>
                <a:cs typeface="Arial" panose="020B0604020202020204" pitchFamily="34" charset="0"/>
              </a:rPr>
              <a:t>[1] </a:t>
            </a:r>
            <a:r>
              <a:rPr lang="en-US" sz="1800" dirty="0" err="1">
                <a:latin typeface="+mn-lt"/>
                <a:cs typeface="Arial" panose="020B0604020202020204" pitchFamily="34" charset="0"/>
              </a:rPr>
              <a:t>Anwer</a:t>
            </a:r>
            <a:r>
              <a:rPr lang="en-US" sz="1800" dirty="0">
                <a:latin typeface="+mn-lt"/>
                <a:cs typeface="Arial" panose="020B0604020202020204" pitchFamily="34" charset="0"/>
              </a:rPr>
              <a:t>, A., </a:t>
            </a:r>
            <a:r>
              <a:rPr lang="en-US" sz="1800" dirty="0" err="1">
                <a:latin typeface="+mn-lt"/>
                <a:cs typeface="Arial" panose="020B0604020202020204" pitchFamily="34" charset="0"/>
              </a:rPr>
              <a:t>Baig</a:t>
            </a:r>
            <a:r>
              <a:rPr lang="en-US" sz="1800" dirty="0">
                <a:latin typeface="+mn-lt"/>
                <a:cs typeface="Arial" panose="020B0604020202020204" pitchFamily="34" charset="0"/>
              </a:rPr>
              <a:t>, A., &amp; Nawaz, R. (2015). Calculating Real World Object Dimensions from Kinect RGB-D image using dynamic resolution. 2015 12th International </a:t>
            </a:r>
            <a:r>
              <a:rPr lang="en-US" sz="1800" dirty="0" err="1">
                <a:latin typeface="+mn-lt"/>
                <a:cs typeface="Arial" panose="020B0604020202020204" pitchFamily="34" charset="0"/>
              </a:rPr>
              <a:t>Bhurban</a:t>
            </a:r>
            <a:r>
              <a:rPr lang="en-US" sz="1800" dirty="0">
                <a:latin typeface="+mn-lt"/>
                <a:cs typeface="Arial" panose="020B0604020202020204" pitchFamily="34" charset="0"/>
              </a:rPr>
              <a:t> Conference on Applied Sciences and Technology (IBCAST). </a:t>
            </a:r>
          </a:p>
          <a:p>
            <a:pPr>
              <a:buNone/>
            </a:pPr>
            <a:r>
              <a:rPr lang="en-US" sz="1800" dirty="0">
                <a:latin typeface="+mn-lt"/>
                <a:cs typeface="Arial" panose="020B0604020202020204" pitchFamily="34" charset="0"/>
              </a:rPr>
              <a:t>[2] Song, S., Lichtenberg, S. P., &amp;amp; Xiao, J. (2015). Sun RGB-D: A RGB-D scene understanding benchmark suite. 2015 IEEE Conference on Computer Vision and Pattern Recognition (CVPR). </a:t>
            </a:r>
          </a:p>
        </p:txBody>
      </p:sp>
      <p:sp>
        <p:nvSpPr>
          <p:cNvPr id="107" name="TextBox 106">
            <a:extLst>
              <a:ext uri="{FF2B5EF4-FFF2-40B4-BE49-F238E27FC236}">
                <a16:creationId xmlns:a16="http://schemas.microsoft.com/office/drawing/2014/main" id="{391A8E2A-411C-7807-0149-2D9074265C85}"/>
              </a:ext>
            </a:extLst>
          </p:cNvPr>
          <p:cNvSpPr txBox="1"/>
          <p:nvPr/>
        </p:nvSpPr>
        <p:spPr>
          <a:xfrm>
            <a:off x="303180" y="30607886"/>
            <a:ext cx="8904431" cy="1471172"/>
          </a:xfrm>
          <a:prstGeom prst="rect">
            <a:avLst/>
          </a:prstGeom>
          <a:noFill/>
        </p:spPr>
        <p:txBody>
          <a:bodyPr wrap="square" rtlCol="0">
            <a:spAutoFit/>
          </a:bodyPr>
          <a:lstStyle/>
          <a:p>
            <a:pPr>
              <a:buNone/>
            </a:pPr>
            <a:r>
              <a:rPr lang="en-US" sz="3200" u="sng" dirty="0">
                <a:latin typeface="+mn-lt"/>
                <a:cs typeface="Arial" panose="020B0604020202020204" pitchFamily="34" charset="0"/>
              </a:rPr>
              <a:t>Distance Discrimination </a:t>
            </a:r>
          </a:p>
          <a:p>
            <a:pPr>
              <a:buNone/>
            </a:pPr>
            <a:r>
              <a:rPr lang="en-US" sz="2400" dirty="0">
                <a:latin typeface="+mn-lt"/>
                <a:cs typeface="Arial" panose="020B0604020202020204" pitchFamily="34" charset="0"/>
              </a:rPr>
              <a:t>78 trials, Latin-square counterbalancing</a:t>
            </a:r>
          </a:p>
          <a:p>
            <a:pPr>
              <a:buNone/>
            </a:pPr>
            <a:r>
              <a:rPr lang="en-US" sz="2400" dirty="0">
                <a:latin typeface="+mn-lt"/>
                <a:cs typeface="Arial" panose="020B0604020202020204" pitchFamily="34" charset="0"/>
              </a:rPr>
              <a:t>Key-press response (‘m’ or ‘z’) </a:t>
            </a:r>
          </a:p>
        </p:txBody>
      </p:sp>
      <p:sp>
        <p:nvSpPr>
          <p:cNvPr id="30" name="TextBox 29">
            <a:extLst>
              <a:ext uri="{FF2B5EF4-FFF2-40B4-BE49-F238E27FC236}">
                <a16:creationId xmlns:a16="http://schemas.microsoft.com/office/drawing/2014/main" id="{39443D56-D663-8349-148A-E13FF6EBB3F2}"/>
              </a:ext>
            </a:extLst>
          </p:cNvPr>
          <p:cNvSpPr txBox="1"/>
          <p:nvPr/>
        </p:nvSpPr>
        <p:spPr>
          <a:xfrm>
            <a:off x="479222" y="11370093"/>
            <a:ext cx="6405919" cy="1015663"/>
          </a:xfrm>
          <a:prstGeom prst="rect">
            <a:avLst/>
          </a:prstGeom>
          <a:solidFill>
            <a:schemeClr val="bg1"/>
          </a:solidFill>
        </p:spPr>
        <p:txBody>
          <a:bodyPr wrap="square" rtlCol="0">
            <a:spAutoFit/>
          </a:bodyPr>
          <a:lstStyle/>
          <a:p>
            <a:pPr>
              <a:buNone/>
            </a:pPr>
            <a:r>
              <a:rPr lang="en-US" sz="6000" b="1" dirty="0">
                <a:latin typeface="+mn-lt"/>
                <a:cs typeface="Arial" panose="020B0604020202020204" pitchFamily="34" charset="0"/>
              </a:rPr>
              <a:t>Stimuli</a:t>
            </a:r>
            <a:endParaRPr lang="en-US" sz="3600" b="1" dirty="0">
              <a:latin typeface="+mn-lt"/>
              <a:cs typeface="Arial" panose="020B0604020202020204" pitchFamily="34" charset="0"/>
            </a:endParaRPr>
          </a:p>
        </p:txBody>
      </p:sp>
      <p:sp>
        <p:nvSpPr>
          <p:cNvPr id="32" name="TextBox 31">
            <a:extLst>
              <a:ext uri="{FF2B5EF4-FFF2-40B4-BE49-F238E27FC236}">
                <a16:creationId xmlns:a16="http://schemas.microsoft.com/office/drawing/2014/main" id="{4AF6C033-D6F0-23CD-A64D-96071E9413BA}"/>
              </a:ext>
            </a:extLst>
          </p:cNvPr>
          <p:cNvSpPr txBox="1"/>
          <p:nvPr/>
        </p:nvSpPr>
        <p:spPr>
          <a:xfrm>
            <a:off x="324066" y="24137773"/>
            <a:ext cx="8515134" cy="1015663"/>
          </a:xfrm>
          <a:prstGeom prst="rect">
            <a:avLst/>
          </a:prstGeom>
          <a:solidFill>
            <a:schemeClr val="bg1">
              <a:alpha val="0"/>
            </a:schemeClr>
          </a:solidFill>
        </p:spPr>
        <p:txBody>
          <a:bodyPr wrap="square" rtlCol="0">
            <a:spAutoFit/>
          </a:bodyPr>
          <a:lstStyle/>
          <a:p>
            <a:pPr>
              <a:buNone/>
            </a:pPr>
            <a:r>
              <a:rPr lang="en-US" sz="6000" b="1" dirty="0">
                <a:latin typeface="+mn-lt"/>
                <a:cs typeface="Arial" panose="020B0604020202020204" pitchFamily="34" charset="0"/>
              </a:rPr>
              <a:t>Experimental Paradigms </a:t>
            </a:r>
            <a:endParaRPr lang="en-US" sz="3600" b="1" dirty="0">
              <a:latin typeface="+mn-lt"/>
              <a:cs typeface="Arial" panose="020B0604020202020204" pitchFamily="34" charset="0"/>
            </a:endParaRPr>
          </a:p>
        </p:txBody>
      </p:sp>
      <p:sp>
        <p:nvSpPr>
          <p:cNvPr id="47" name="TextBox 46">
            <a:extLst>
              <a:ext uri="{FF2B5EF4-FFF2-40B4-BE49-F238E27FC236}">
                <a16:creationId xmlns:a16="http://schemas.microsoft.com/office/drawing/2014/main" id="{810AA054-DAB8-B331-64EE-7E1518AF4235}"/>
              </a:ext>
            </a:extLst>
          </p:cNvPr>
          <p:cNvSpPr txBox="1"/>
          <p:nvPr/>
        </p:nvSpPr>
        <p:spPr>
          <a:xfrm>
            <a:off x="8534857" y="32900451"/>
            <a:ext cx="5517830" cy="3182410"/>
          </a:xfrm>
          <a:prstGeom prst="rect">
            <a:avLst/>
          </a:prstGeom>
          <a:noFill/>
        </p:spPr>
        <p:txBody>
          <a:bodyPr wrap="square" rtlCol="0">
            <a:spAutoFit/>
          </a:bodyPr>
          <a:lstStyle/>
          <a:p>
            <a:pPr>
              <a:buNone/>
            </a:pPr>
            <a:r>
              <a:rPr lang="en-US" sz="2600" b="1" dirty="0">
                <a:latin typeface="+mn-lt"/>
                <a:cs typeface="Arial" panose="020B0604020202020204" pitchFamily="34" charset="0"/>
              </a:rPr>
              <a:t>Independent groups of participants</a:t>
            </a:r>
          </a:p>
          <a:p>
            <a:pPr marL="514350" indent="-514350">
              <a:buAutoNum type="arabicPeriod"/>
            </a:pPr>
            <a:r>
              <a:rPr lang="en-US" sz="2400" dirty="0">
                <a:solidFill>
                  <a:srgbClr val="026300"/>
                </a:solidFill>
                <a:latin typeface="+mn-lt"/>
                <a:cs typeface="Arial" panose="020B0604020202020204" pitchFamily="34" charset="0"/>
              </a:rPr>
              <a:t>VE @ 125 ms (N = 156) </a:t>
            </a:r>
          </a:p>
          <a:p>
            <a:pPr marL="514350" indent="-514350">
              <a:buFontTx/>
              <a:buAutoNum type="arabicPeriod"/>
            </a:pPr>
            <a:r>
              <a:rPr lang="en-US" sz="2400" dirty="0">
                <a:solidFill>
                  <a:srgbClr val="D2691E"/>
                </a:solidFill>
                <a:latin typeface="+mn-lt"/>
                <a:cs typeface="Arial" panose="020B0604020202020204" pitchFamily="34" charset="0"/>
              </a:rPr>
              <a:t>VE @ 250 ms (N = 156) </a:t>
            </a:r>
          </a:p>
          <a:p>
            <a:pPr marL="514350" indent="-514350">
              <a:buAutoNum type="arabicPeriod"/>
            </a:pPr>
            <a:r>
              <a:rPr lang="en-US" sz="2400" dirty="0">
                <a:solidFill>
                  <a:srgbClr val="9400D3"/>
                </a:solidFill>
                <a:latin typeface="+mn-lt"/>
                <a:cs typeface="Arial" panose="020B0604020202020204" pitchFamily="34" charset="0"/>
              </a:rPr>
              <a:t>VE @ 1000 ms (N = 156) </a:t>
            </a:r>
          </a:p>
          <a:p>
            <a:pPr marL="514350" indent="-514350">
              <a:buFontTx/>
              <a:buAutoNum type="arabicPeriod"/>
            </a:pPr>
            <a:r>
              <a:rPr lang="en-US" sz="2400" dirty="0">
                <a:solidFill>
                  <a:srgbClr val="026300"/>
                </a:solidFill>
                <a:latin typeface="+mn-lt"/>
                <a:cs typeface="Arial" panose="020B0604020202020204" pitchFamily="34" charset="0"/>
              </a:rPr>
              <a:t>Discrimination @ 125 ms (N = 156) </a:t>
            </a:r>
          </a:p>
          <a:p>
            <a:pPr marL="514350" indent="-514350">
              <a:buAutoNum type="arabicPeriod"/>
            </a:pPr>
            <a:r>
              <a:rPr lang="en-US" sz="2400" dirty="0">
                <a:solidFill>
                  <a:srgbClr val="D2691E"/>
                </a:solidFill>
                <a:latin typeface="+mn-lt"/>
                <a:cs typeface="Arial" panose="020B0604020202020204" pitchFamily="34" charset="0"/>
              </a:rPr>
              <a:t>Discrimination @ 250 ms (N = 156) </a:t>
            </a:r>
          </a:p>
          <a:p>
            <a:pPr marL="514350" indent="-514350">
              <a:buAutoNum type="arabicPeriod"/>
            </a:pPr>
            <a:r>
              <a:rPr lang="en-US" sz="2400" dirty="0">
                <a:solidFill>
                  <a:srgbClr val="9400D3"/>
                </a:solidFill>
                <a:latin typeface="+mn-lt"/>
                <a:cs typeface="Arial" panose="020B0604020202020204" pitchFamily="34" charset="0"/>
              </a:rPr>
              <a:t>Discrimination @ 1000 ms (N = 156) </a:t>
            </a:r>
          </a:p>
        </p:txBody>
      </p:sp>
      <p:pic>
        <p:nvPicPr>
          <p:cNvPr id="46" name="Picture 45">
            <a:extLst>
              <a:ext uri="{FF2B5EF4-FFF2-40B4-BE49-F238E27FC236}">
                <a16:creationId xmlns:a16="http://schemas.microsoft.com/office/drawing/2014/main" id="{4C09075F-541B-06AD-9BA1-E002BEF505DE}"/>
              </a:ext>
            </a:extLst>
          </p:cNvPr>
          <p:cNvPicPr>
            <a:picLocks noChangeAspect="1"/>
          </p:cNvPicPr>
          <p:nvPr/>
        </p:nvPicPr>
        <p:blipFill>
          <a:blip r:embed="rId6"/>
          <a:stretch>
            <a:fillRect/>
          </a:stretch>
        </p:blipFill>
        <p:spPr>
          <a:xfrm>
            <a:off x="183001" y="12672420"/>
            <a:ext cx="5675530" cy="10615977"/>
          </a:xfrm>
          <a:prstGeom prst="rect">
            <a:avLst/>
          </a:prstGeom>
        </p:spPr>
      </p:pic>
      <p:sp>
        <p:nvSpPr>
          <p:cNvPr id="127" name="TextBox 126">
            <a:extLst>
              <a:ext uri="{FF2B5EF4-FFF2-40B4-BE49-F238E27FC236}">
                <a16:creationId xmlns:a16="http://schemas.microsoft.com/office/drawing/2014/main" id="{D2B2C197-C737-659C-02F1-599F25B31FEC}"/>
              </a:ext>
            </a:extLst>
          </p:cNvPr>
          <p:cNvSpPr txBox="1"/>
          <p:nvPr/>
        </p:nvSpPr>
        <p:spPr>
          <a:xfrm>
            <a:off x="36828979" y="35908161"/>
            <a:ext cx="5919220" cy="523220"/>
          </a:xfrm>
          <a:prstGeom prst="rect">
            <a:avLst/>
          </a:prstGeom>
          <a:solidFill>
            <a:schemeClr val="accent1">
              <a:lumMod val="40000"/>
              <a:lumOff val="60000"/>
            </a:schemeClr>
          </a:solidFill>
          <a:ln>
            <a:solidFill>
              <a:schemeClr val="tx1"/>
            </a:solidFill>
          </a:ln>
        </p:spPr>
        <p:txBody>
          <a:bodyPr wrap="square" rtlCol="0">
            <a:spAutoFit/>
          </a:bodyPr>
          <a:lstStyle/>
          <a:p>
            <a:pPr>
              <a:buNone/>
            </a:pPr>
            <a:r>
              <a:rPr lang="en-US" sz="2800" b="1" dirty="0">
                <a:latin typeface="+mn-lt"/>
                <a:cs typeface="Arial" panose="020B0604020202020204" pitchFamily="34" charset="0"/>
              </a:rPr>
              <a:t>Contact:</a:t>
            </a:r>
            <a:r>
              <a:rPr lang="en-US" sz="2800" dirty="0">
                <a:latin typeface="+mn-lt"/>
                <a:cs typeface="Arial" panose="020B0604020202020204" pitchFamily="34" charset="0"/>
              </a:rPr>
              <a:t> pmahable@gwmail.gwu.edu</a:t>
            </a:r>
            <a:endParaRPr lang="en-US" sz="2000" b="1" dirty="0">
              <a:latin typeface="+mn-lt"/>
              <a:cs typeface="Arial" panose="020B0604020202020204" pitchFamily="34" charset="0"/>
            </a:endParaRPr>
          </a:p>
        </p:txBody>
      </p:sp>
      <p:sp>
        <p:nvSpPr>
          <p:cNvPr id="138" name="TextBox 137">
            <a:extLst>
              <a:ext uri="{FF2B5EF4-FFF2-40B4-BE49-F238E27FC236}">
                <a16:creationId xmlns:a16="http://schemas.microsoft.com/office/drawing/2014/main" id="{A4A815B6-3425-8F2E-A09A-96328276C172}"/>
              </a:ext>
            </a:extLst>
          </p:cNvPr>
          <p:cNvSpPr txBox="1"/>
          <p:nvPr/>
        </p:nvSpPr>
        <p:spPr>
          <a:xfrm>
            <a:off x="30403800" y="16002000"/>
            <a:ext cx="12367158" cy="1015663"/>
          </a:xfrm>
          <a:prstGeom prst="rect">
            <a:avLst/>
          </a:prstGeom>
          <a:solidFill>
            <a:schemeClr val="bg1"/>
          </a:solidFill>
        </p:spPr>
        <p:txBody>
          <a:bodyPr wrap="square" rtlCol="0">
            <a:spAutoFit/>
          </a:bodyPr>
          <a:lstStyle/>
          <a:p>
            <a:pPr>
              <a:buNone/>
            </a:pPr>
            <a:r>
              <a:rPr lang="en-US" sz="6000" b="1" dirty="0">
                <a:latin typeface="+mn-lt"/>
                <a:cs typeface="Arial" panose="020B0604020202020204" pitchFamily="34" charset="0"/>
              </a:rPr>
              <a:t>Stimulus Driven Task Generalization</a:t>
            </a:r>
            <a:endParaRPr lang="en-US" sz="3600" b="1" dirty="0">
              <a:latin typeface="+mn-lt"/>
              <a:cs typeface="Arial" panose="020B0604020202020204" pitchFamily="34" charset="0"/>
            </a:endParaRPr>
          </a:p>
        </p:txBody>
      </p:sp>
      <p:sp>
        <p:nvSpPr>
          <p:cNvPr id="69" name="Rectangle 68">
            <a:extLst>
              <a:ext uri="{FF2B5EF4-FFF2-40B4-BE49-F238E27FC236}">
                <a16:creationId xmlns:a16="http://schemas.microsoft.com/office/drawing/2014/main" id="{0F135197-806D-9E43-BA32-ADD2F0E4276D}"/>
              </a:ext>
            </a:extLst>
          </p:cNvPr>
          <p:cNvSpPr/>
          <p:nvPr/>
        </p:nvSpPr>
        <p:spPr>
          <a:xfrm>
            <a:off x="87801" y="5586277"/>
            <a:ext cx="5853874" cy="18259984"/>
          </a:xfrm>
          <a:prstGeom prst="rect">
            <a:avLst/>
          </a:prstGeom>
          <a:noFill/>
          <a:ln w="698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5EDFEF-EB27-F547-94FF-BE80B2759A86}"/>
              </a:ext>
            </a:extLst>
          </p:cNvPr>
          <p:cNvSpPr/>
          <p:nvPr/>
        </p:nvSpPr>
        <p:spPr>
          <a:xfrm>
            <a:off x="84119" y="24156174"/>
            <a:ext cx="13709366" cy="12191225"/>
          </a:xfrm>
          <a:prstGeom prst="rect">
            <a:avLst/>
          </a:prstGeom>
          <a:noFill/>
          <a:ln w="698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D491521-74FA-AA41-9B40-0B7F28A8A40C}"/>
              </a:ext>
            </a:extLst>
          </p:cNvPr>
          <p:cNvSpPr/>
          <p:nvPr/>
        </p:nvSpPr>
        <p:spPr>
          <a:xfrm>
            <a:off x="29425918" y="16002000"/>
            <a:ext cx="13463075" cy="18102589"/>
          </a:xfrm>
          <a:prstGeom prst="rect">
            <a:avLst/>
          </a:prstGeom>
          <a:noFill/>
          <a:ln w="698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FB76644-4348-F6EA-03D8-795061BC79C6}"/>
              </a:ext>
            </a:extLst>
          </p:cNvPr>
          <p:cNvSpPr txBox="1"/>
          <p:nvPr/>
        </p:nvSpPr>
        <p:spPr>
          <a:xfrm>
            <a:off x="390157" y="25406601"/>
            <a:ext cx="6776023" cy="1027974"/>
          </a:xfrm>
          <a:prstGeom prst="rect">
            <a:avLst/>
          </a:prstGeom>
          <a:noFill/>
        </p:spPr>
        <p:txBody>
          <a:bodyPr wrap="square" rtlCol="0">
            <a:spAutoFit/>
          </a:bodyPr>
          <a:lstStyle/>
          <a:p>
            <a:pPr>
              <a:buNone/>
            </a:pPr>
            <a:r>
              <a:rPr lang="en-US" sz="3200" u="sng" dirty="0">
                <a:latin typeface="+mn-lt"/>
                <a:cs typeface="Arial" panose="020B0604020202020204" pitchFamily="34" charset="0"/>
              </a:rPr>
              <a:t>Verbal Estimate (VE) of Distance</a:t>
            </a:r>
          </a:p>
          <a:p>
            <a:pPr>
              <a:buNone/>
            </a:pPr>
            <a:r>
              <a:rPr lang="en-US" sz="2400" dirty="0">
                <a:latin typeface="+mn-lt"/>
                <a:cs typeface="Arial" panose="020B0604020202020204" pitchFamily="34" charset="0"/>
              </a:rPr>
              <a:t>156 trials, Latin-square counterbalancing</a:t>
            </a:r>
          </a:p>
        </p:txBody>
      </p:sp>
      <p:sp>
        <p:nvSpPr>
          <p:cNvPr id="87" name="TextBox 86">
            <a:extLst>
              <a:ext uri="{FF2B5EF4-FFF2-40B4-BE49-F238E27FC236}">
                <a16:creationId xmlns:a16="http://schemas.microsoft.com/office/drawing/2014/main" id="{360D30EB-8DCE-8748-803B-53F04F56154E}"/>
              </a:ext>
            </a:extLst>
          </p:cNvPr>
          <p:cNvSpPr txBox="1"/>
          <p:nvPr/>
        </p:nvSpPr>
        <p:spPr>
          <a:xfrm>
            <a:off x="29795411" y="17155653"/>
            <a:ext cx="12791666" cy="7786747"/>
          </a:xfrm>
          <a:prstGeom prst="rect">
            <a:avLst/>
          </a:prstGeom>
          <a:noFill/>
        </p:spPr>
        <p:txBody>
          <a:bodyPr wrap="square" rtlCol="0">
            <a:spAutoFit/>
          </a:bodyPr>
          <a:lstStyle/>
          <a:p>
            <a:pPr>
              <a:buNone/>
            </a:pPr>
            <a:r>
              <a:rPr lang="en-US" sz="2500" dirty="0">
                <a:latin typeface="+mn-lt"/>
                <a:cs typeface="Arial" panose="020B0604020202020204" pitchFamily="34" charset="0"/>
              </a:rPr>
              <a:t>We found high reliability in the relationships between tasks, participants, and viewing duration in the complete dataset and after repeatedly splitting the data into independent subsets and evaluating the average correlation matrix. Groups of subjects were selected repeatedly at random within each combination of task and duration.  Independent correlations across all combinations of task (VE, Discrimination), outcome (percent correct, RT), and duration (125 ms, 250 ms, 1000 ms) were calculated and averaged across all random splits. We find a strong degree of generalization between task, duration, and outcome as a product of the stimulus-driven signal.  </a:t>
            </a:r>
          </a:p>
          <a:p>
            <a:pPr>
              <a:buNone/>
            </a:pPr>
            <a:endParaRPr lang="en-US" sz="2500" dirty="0">
              <a:latin typeface="+mn-lt"/>
              <a:cs typeface="Arial" panose="020B0604020202020204" pitchFamily="34" charset="0"/>
            </a:endParaRPr>
          </a:p>
          <a:p>
            <a:pPr>
              <a:buNone/>
            </a:pPr>
            <a:r>
              <a:rPr lang="en-US" sz="2500" u="sng" dirty="0">
                <a:latin typeface="+mn-lt"/>
                <a:cs typeface="Arial" panose="020B0604020202020204" pitchFamily="34" charset="0"/>
              </a:rPr>
              <a:t>Key Findings:</a:t>
            </a:r>
          </a:p>
          <a:p>
            <a:pPr marL="457200" indent="-457200">
              <a:buAutoNum type="arabicPeriod"/>
            </a:pPr>
            <a:r>
              <a:rPr lang="en-US" sz="2500" dirty="0">
                <a:latin typeface="+mn-lt"/>
                <a:cs typeface="Arial" panose="020B0604020202020204" pitchFamily="34" charset="0"/>
              </a:rPr>
              <a:t>Strong correlations along the main diagonal </a:t>
            </a:r>
          </a:p>
          <a:p>
            <a:pPr marL="457200" indent="-457200">
              <a:buAutoNum type="arabicPeriod"/>
            </a:pPr>
            <a:r>
              <a:rPr lang="en-US" sz="2500" dirty="0">
                <a:latin typeface="+mn-lt"/>
                <a:cs typeface="Arial" panose="020B0604020202020204" pitchFamily="34" charset="0"/>
              </a:rPr>
              <a:t>Significant negative correlations between accuracy and RT in discrimination and VE </a:t>
            </a:r>
          </a:p>
          <a:p>
            <a:pPr marL="457200" indent="-457200">
              <a:buAutoNum type="arabicPeriod"/>
            </a:pPr>
            <a:r>
              <a:rPr lang="en-US" sz="2500" dirty="0">
                <a:latin typeface="+mn-lt"/>
                <a:cs typeface="Arial" panose="020B0604020202020204" pitchFamily="34" charset="0"/>
              </a:rPr>
              <a:t>Percent correct from VE is significantly correlated with percent correct from discrimination at each duration</a:t>
            </a:r>
          </a:p>
          <a:p>
            <a:pPr marL="457200" indent="-457200">
              <a:buAutoNum type="arabicPeriod"/>
            </a:pPr>
            <a:r>
              <a:rPr lang="en-US" sz="2500" dirty="0">
                <a:latin typeface="+mn-lt"/>
                <a:cs typeface="Arial" panose="020B0604020202020204" pitchFamily="34" charset="0"/>
              </a:rPr>
              <a:t>At each duration, response time from discrimination can significantly predict accuracy in VE</a:t>
            </a:r>
          </a:p>
          <a:p>
            <a:pPr marL="457200" indent="-457200">
              <a:buAutoNum type="arabicPeriod"/>
            </a:pPr>
            <a:endParaRPr lang="en-US" sz="2500" dirty="0">
              <a:latin typeface="+mn-lt"/>
              <a:cs typeface="Arial" panose="020B0604020202020204" pitchFamily="34" charset="0"/>
            </a:endParaRPr>
          </a:p>
          <a:p>
            <a:pPr marL="457200" indent="-457200">
              <a:buAutoNum type="arabicPeriod"/>
            </a:pPr>
            <a:endParaRPr lang="en-US" sz="2500" dirty="0">
              <a:latin typeface="+mn-lt"/>
              <a:cs typeface="Arial" panose="020B0604020202020204" pitchFamily="34" charset="0"/>
            </a:endParaRPr>
          </a:p>
          <a:p>
            <a:pPr marL="457200" indent="-457200">
              <a:buAutoNum type="arabicPeriod"/>
            </a:pPr>
            <a:endParaRPr lang="en-US" sz="2500" dirty="0">
              <a:latin typeface="+mn-lt"/>
              <a:cs typeface="Arial" panose="020B0604020202020204" pitchFamily="34" charset="0"/>
            </a:endParaRPr>
          </a:p>
          <a:p>
            <a:pPr marL="457200" indent="-457200">
              <a:buAutoNum type="arabicPeriod"/>
            </a:pPr>
            <a:endParaRPr lang="en-US" sz="2500" dirty="0">
              <a:latin typeface="+mn-lt"/>
              <a:cs typeface="Arial" panose="020B0604020202020204" pitchFamily="34" charset="0"/>
            </a:endParaRPr>
          </a:p>
        </p:txBody>
      </p:sp>
      <p:grpSp>
        <p:nvGrpSpPr>
          <p:cNvPr id="3" name="Group 2">
            <a:extLst>
              <a:ext uri="{FF2B5EF4-FFF2-40B4-BE49-F238E27FC236}">
                <a16:creationId xmlns:a16="http://schemas.microsoft.com/office/drawing/2014/main" id="{41E95613-6014-CE49-90D2-4B1E5EC3FACD}"/>
              </a:ext>
            </a:extLst>
          </p:cNvPr>
          <p:cNvGrpSpPr/>
          <p:nvPr/>
        </p:nvGrpSpPr>
        <p:grpSpPr>
          <a:xfrm>
            <a:off x="16047012" y="28033548"/>
            <a:ext cx="11953713" cy="8136223"/>
            <a:chOff x="30595642" y="21543298"/>
            <a:chExt cx="11953713" cy="8136223"/>
          </a:xfrm>
        </p:grpSpPr>
        <p:cxnSp>
          <p:nvCxnSpPr>
            <p:cNvPr id="1025" name="Straight Arrow Connector 1024">
              <a:extLst>
                <a:ext uri="{FF2B5EF4-FFF2-40B4-BE49-F238E27FC236}">
                  <a16:creationId xmlns:a16="http://schemas.microsoft.com/office/drawing/2014/main" id="{07EEDAC6-4D56-3DAE-4AF8-0F5F91A673B5}"/>
                </a:ext>
              </a:extLst>
            </p:cNvPr>
            <p:cNvCxnSpPr>
              <a:cxnSpLocks/>
            </p:cNvCxnSpPr>
            <p:nvPr/>
          </p:nvCxnSpPr>
          <p:spPr>
            <a:xfrm flipV="1">
              <a:off x="33201041" y="25472736"/>
              <a:ext cx="3272641" cy="2385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C035612D-6FAA-60BD-6802-B2730D1E791A}"/>
                </a:ext>
              </a:extLst>
            </p:cNvPr>
            <p:cNvSpPr txBox="1"/>
            <p:nvPr/>
          </p:nvSpPr>
          <p:spPr>
            <a:xfrm>
              <a:off x="35735139" y="25830461"/>
              <a:ext cx="4727061" cy="461665"/>
            </a:xfrm>
            <a:prstGeom prst="rect">
              <a:avLst/>
            </a:prstGeom>
            <a:noFill/>
          </p:spPr>
          <p:txBody>
            <a:bodyPr wrap="square" rtlCol="0">
              <a:spAutoFit/>
            </a:bodyPr>
            <a:lstStyle/>
            <a:p>
              <a:pPr algn="ctr">
                <a:buNone/>
              </a:pPr>
              <a:r>
                <a:rPr lang="en-US" sz="2400" dirty="0">
                  <a:latin typeface="+mn-lt"/>
                </a:rPr>
                <a:t>Sample Output</a:t>
              </a:r>
            </a:p>
          </p:txBody>
        </p:sp>
        <p:grpSp>
          <p:nvGrpSpPr>
            <p:cNvPr id="2" name="Group 1">
              <a:extLst>
                <a:ext uri="{FF2B5EF4-FFF2-40B4-BE49-F238E27FC236}">
                  <a16:creationId xmlns:a16="http://schemas.microsoft.com/office/drawing/2014/main" id="{7C8CD542-D304-E44C-A52B-8B0072D550FA}"/>
                </a:ext>
              </a:extLst>
            </p:cNvPr>
            <p:cNvGrpSpPr/>
            <p:nvPr/>
          </p:nvGrpSpPr>
          <p:grpSpPr>
            <a:xfrm>
              <a:off x="30595642" y="21543298"/>
              <a:ext cx="11953713" cy="8136223"/>
              <a:chOff x="30595642" y="21543298"/>
              <a:chExt cx="11953713" cy="8136223"/>
            </a:xfrm>
          </p:grpSpPr>
          <p:pic>
            <p:nvPicPr>
              <p:cNvPr id="1034" name="Picture 10">
                <a:extLst>
                  <a:ext uri="{FF2B5EF4-FFF2-40B4-BE49-F238E27FC236}">
                    <a16:creationId xmlns:a16="http://schemas.microsoft.com/office/drawing/2014/main" id="{3AABD024-A1D3-8261-8C60-CCFEEA9D5F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28843" y="26236694"/>
                <a:ext cx="4742437" cy="344282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descr="A picture containing indoor, green, tiled&#10;&#10;Description automatically generated">
                <a:extLst>
                  <a:ext uri="{FF2B5EF4-FFF2-40B4-BE49-F238E27FC236}">
                    <a16:creationId xmlns:a16="http://schemas.microsoft.com/office/drawing/2014/main" id="{8D160E67-059F-EB87-9466-325C59A59F57}"/>
                  </a:ext>
                </a:extLst>
              </p:cNvPr>
              <p:cNvPicPr>
                <a:picLocks noChangeAspect="1"/>
              </p:cNvPicPr>
              <p:nvPr/>
            </p:nvPicPr>
            <p:blipFill>
              <a:blip r:embed="rId8"/>
              <a:stretch>
                <a:fillRect/>
              </a:stretch>
            </p:blipFill>
            <p:spPr>
              <a:xfrm>
                <a:off x="30624454" y="26248231"/>
                <a:ext cx="4727061" cy="3431290"/>
              </a:xfrm>
              <a:prstGeom prst="rect">
                <a:avLst/>
              </a:prstGeom>
            </p:spPr>
          </p:pic>
          <p:sp>
            <p:nvSpPr>
              <p:cNvPr id="122" name="TextBox 121">
                <a:extLst>
                  <a:ext uri="{FF2B5EF4-FFF2-40B4-BE49-F238E27FC236}">
                    <a16:creationId xmlns:a16="http://schemas.microsoft.com/office/drawing/2014/main" id="{2B3989A0-DF2F-294E-6931-249BE35F2FB6}"/>
                  </a:ext>
                </a:extLst>
              </p:cNvPr>
              <p:cNvSpPr txBox="1"/>
              <p:nvPr/>
            </p:nvSpPr>
            <p:spPr>
              <a:xfrm>
                <a:off x="35665176" y="21880544"/>
                <a:ext cx="3233457" cy="430887"/>
              </a:xfrm>
              <a:prstGeom prst="rect">
                <a:avLst/>
              </a:prstGeom>
              <a:noFill/>
            </p:spPr>
            <p:txBody>
              <a:bodyPr wrap="square" rtlCol="0">
                <a:spAutoFit/>
              </a:bodyPr>
              <a:lstStyle/>
              <a:p>
                <a:pPr>
                  <a:buNone/>
                </a:pPr>
                <a:r>
                  <a:rPr lang="en-US" sz="2200" dirty="0">
                    <a:latin typeface="+mn-lt"/>
                  </a:rPr>
                  <a:t>3D Space: (x</a:t>
                </a:r>
                <a:r>
                  <a:rPr lang="en-US" sz="2200" baseline="-25000" dirty="0">
                    <a:latin typeface="+mn-lt"/>
                  </a:rPr>
                  <a:t>res</a:t>
                </a:r>
                <a:r>
                  <a:rPr lang="en-US" sz="2200" dirty="0">
                    <a:latin typeface="+mn-lt"/>
                  </a:rPr>
                  <a:t>, y</a:t>
                </a:r>
                <a:r>
                  <a:rPr lang="en-US" sz="2200" baseline="-25000" dirty="0">
                    <a:latin typeface="+mn-lt"/>
                  </a:rPr>
                  <a:t>res</a:t>
                </a:r>
                <a:r>
                  <a:rPr lang="en-US" sz="2200" dirty="0">
                    <a:latin typeface="+mn-lt"/>
                  </a:rPr>
                  <a:t>, depth</a:t>
                </a:r>
                <a:r>
                  <a:rPr lang="en-US" sz="2200" dirty="0"/>
                  <a:t>)</a:t>
                </a:r>
              </a:p>
            </p:txBody>
          </p:sp>
          <p:pic>
            <p:nvPicPr>
              <p:cNvPr id="124" name="Picture 123">
                <a:extLst>
                  <a:ext uri="{FF2B5EF4-FFF2-40B4-BE49-F238E27FC236}">
                    <a16:creationId xmlns:a16="http://schemas.microsoft.com/office/drawing/2014/main" id="{84DB4819-669E-D989-7520-A475F6D4DDB8}"/>
                  </a:ext>
                </a:extLst>
              </p:cNvPr>
              <p:cNvPicPr>
                <a:picLocks noChangeAspect="1"/>
              </p:cNvPicPr>
              <p:nvPr/>
            </p:nvPicPr>
            <p:blipFill>
              <a:blip r:embed="rId9"/>
              <a:stretch>
                <a:fillRect/>
              </a:stretch>
            </p:blipFill>
            <p:spPr>
              <a:xfrm>
                <a:off x="39015101" y="22315829"/>
                <a:ext cx="2441654" cy="403738"/>
              </a:xfrm>
              <a:prstGeom prst="rect">
                <a:avLst/>
              </a:prstGeom>
            </p:spPr>
          </p:pic>
          <p:pic>
            <p:nvPicPr>
              <p:cNvPr id="28" name="Picture 27">
                <a:extLst>
                  <a:ext uri="{FF2B5EF4-FFF2-40B4-BE49-F238E27FC236}">
                    <a16:creationId xmlns:a16="http://schemas.microsoft.com/office/drawing/2014/main" id="{E0A05E56-7071-4B5F-F336-3353DD1FE62A}"/>
                  </a:ext>
                </a:extLst>
              </p:cNvPr>
              <p:cNvPicPr>
                <a:picLocks noChangeAspect="1"/>
              </p:cNvPicPr>
              <p:nvPr/>
            </p:nvPicPr>
            <p:blipFill>
              <a:blip r:embed="rId10"/>
              <a:stretch>
                <a:fillRect/>
              </a:stretch>
            </p:blipFill>
            <p:spPr>
              <a:xfrm>
                <a:off x="35728843" y="22356675"/>
                <a:ext cx="3106297" cy="3048773"/>
              </a:xfrm>
              <a:prstGeom prst="rect">
                <a:avLst/>
              </a:prstGeom>
            </p:spPr>
          </p:pic>
          <p:pic>
            <p:nvPicPr>
              <p:cNvPr id="126" name="Picture 125">
                <a:extLst>
                  <a:ext uri="{FF2B5EF4-FFF2-40B4-BE49-F238E27FC236}">
                    <a16:creationId xmlns:a16="http://schemas.microsoft.com/office/drawing/2014/main" id="{FC101295-7963-E7FC-9D64-4C3AAB08044C}"/>
                  </a:ext>
                </a:extLst>
              </p:cNvPr>
              <p:cNvPicPr>
                <a:picLocks noChangeAspect="1"/>
              </p:cNvPicPr>
              <p:nvPr/>
            </p:nvPicPr>
            <p:blipFill>
              <a:blip r:embed="rId11"/>
              <a:stretch>
                <a:fillRect/>
              </a:stretch>
            </p:blipFill>
            <p:spPr>
              <a:xfrm>
                <a:off x="30624454" y="22218757"/>
                <a:ext cx="4871455" cy="3165992"/>
              </a:xfrm>
              <a:prstGeom prst="rect">
                <a:avLst/>
              </a:prstGeom>
              <a:ln>
                <a:solidFill>
                  <a:schemeClr val="tx1"/>
                </a:solidFill>
              </a:ln>
            </p:spPr>
          </p:pic>
          <p:sp>
            <p:nvSpPr>
              <p:cNvPr id="128" name="TextBox 127">
                <a:extLst>
                  <a:ext uri="{FF2B5EF4-FFF2-40B4-BE49-F238E27FC236}">
                    <a16:creationId xmlns:a16="http://schemas.microsoft.com/office/drawing/2014/main" id="{6B81E84A-D28F-9E7D-7F9A-8B337E673C97}"/>
                  </a:ext>
                </a:extLst>
              </p:cNvPr>
              <p:cNvSpPr txBox="1"/>
              <p:nvPr/>
            </p:nvSpPr>
            <p:spPr>
              <a:xfrm>
                <a:off x="30595642" y="21543298"/>
                <a:ext cx="4900267" cy="523220"/>
              </a:xfrm>
              <a:prstGeom prst="rect">
                <a:avLst/>
              </a:prstGeom>
              <a:noFill/>
            </p:spPr>
            <p:txBody>
              <a:bodyPr wrap="square" rtlCol="0">
                <a:spAutoFit/>
              </a:bodyPr>
              <a:lstStyle/>
              <a:p>
                <a:pPr>
                  <a:buNone/>
                </a:pPr>
                <a:r>
                  <a:rPr lang="en-US" sz="2800" u="sng" dirty="0">
                    <a:latin typeface="+mn-lt"/>
                  </a:rPr>
                  <a:t>Familiar Size Algorithm</a:t>
                </a:r>
                <a:endParaRPr lang="en-US" sz="2000" u="sng" dirty="0">
                  <a:latin typeface="+mn-lt"/>
                </a:endParaRPr>
              </a:p>
            </p:txBody>
          </p:sp>
          <p:sp>
            <p:nvSpPr>
              <p:cNvPr id="129" name="TextBox 128">
                <a:extLst>
                  <a:ext uri="{FF2B5EF4-FFF2-40B4-BE49-F238E27FC236}">
                    <a16:creationId xmlns:a16="http://schemas.microsoft.com/office/drawing/2014/main" id="{D3DCA163-5F41-7AB8-186F-8D06F4AC4393}"/>
                  </a:ext>
                </a:extLst>
              </p:cNvPr>
              <p:cNvSpPr txBox="1"/>
              <p:nvPr/>
            </p:nvSpPr>
            <p:spPr>
              <a:xfrm>
                <a:off x="30595642" y="25428714"/>
                <a:ext cx="5350230" cy="707886"/>
              </a:xfrm>
              <a:prstGeom prst="rect">
                <a:avLst/>
              </a:prstGeom>
              <a:noFill/>
            </p:spPr>
            <p:txBody>
              <a:bodyPr wrap="square" rtlCol="0">
                <a:spAutoFit/>
              </a:bodyPr>
              <a:lstStyle/>
              <a:p>
                <a:pPr>
                  <a:buNone/>
                </a:pPr>
                <a:r>
                  <a:rPr lang="en-US" sz="2000" dirty="0">
                    <a:latin typeface="+mn-lt"/>
                  </a:rPr>
                  <a:t>Calculating real world object dimensions from Kinect RGB-D image using dynamic resolution. </a:t>
                </a:r>
                <a:r>
                  <a:rPr lang="en-US" sz="2000" baseline="30000" dirty="0">
                    <a:latin typeface="+mn-lt"/>
                  </a:rPr>
                  <a:t>[1]</a:t>
                </a:r>
                <a:endParaRPr lang="en-US" sz="2000" dirty="0">
                  <a:latin typeface="+mn-lt"/>
                </a:endParaRPr>
              </a:p>
            </p:txBody>
          </p:sp>
          <p:sp>
            <p:nvSpPr>
              <p:cNvPr id="48" name="TextBox 47">
                <a:extLst>
                  <a:ext uri="{FF2B5EF4-FFF2-40B4-BE49-F238E27FC236}">
                    <a16:creationId xmlns:a16="http://schemas.microsoft.com/office/drawing/2014/main" id="{EE40FEDC-717D-102E-2AD5-343F57F47605}"/>
                  </a:ext>
                </a:extLst>
              </p:cNvPr>
              <p:cNvSpPr txBox="1"/>
              <p:nvPr/>
            </p:nvSpPr>
            <p:spPr>
              <a:xfrm>
                <a:off x="38981455" y="22813979"/>
                <a:ext cx="2496083" cy="430887"/>
              </a:xfrm>
              <a:prstGeom prst="rect">
                <a:avLst/>
              </a:prstGeom>
              <a:noFill/>
            </p:spPr>
            <p:txBody>
              <a:bodyPr wrap="square" rtlCol="0">
                <a:spAutoFit/>
              </a:bodyPr>
              <a:lstStyle/>
              <a:p>
                <a:pPr>
                  <a:spcBef>
                    <a:spcPts val="0"/>
                  </a:spcBef>
                  <a:buNone/>
                </a:pPr>
                <a:r>
                  <a:rPr lang="en-US" sz="2200" u="sng" dirty="0">
                    <a:latin typeface="+mn-lt"/>
                    <a:ea typeface="Cambria Math" panose="02040503050406030204" pitchFamily="18" charset="0"/>
                  </a:rPr>
                  <a:t>Pixel Surface Area</a:t>
                </a:r>
              </a:p>
            </p:txBody>
          </p:sp>
          <p:sp>
            <p:nvSpPr>
              <p:cNvPr id="130" name="TextBox 129">
                <a:extLst>
                  <a:ext uri="{FF2B5EF4-FFF2-40B4-BE49-F238E27FC236}">
                    <a16:creationId xmlns:a16="http://schemas.microsoft.com/office/drawing/2014/main" id="{F03F66E8-A71D-2F4A-4F7B-63805FB14685}"/>
                  </a:ext>
                </a:extLst>
              </p:cNvPr>
              <p:cNvSpPr txBox="1"/>
              <p:nvPr/>
            </p:nvSpPr>
            <p:spPr>
              <a:xfrm>
                <a:off x="38981455" y="23894364"/>
                <a:ext cx="3106297" cy="430887"/>
              </a:xfrm>
              <a:prstGeom prst="rect">
                <a:avLst/>
              </a:prstGeom>
              <a:noFill/>
            </p:spPr>
            <p:txBody>
              <a:bodyPr wrap="square" rtlCol="0">
                <a:spAutoFit/>
              </a:bodyPr>
              <a:lstStyle/>
              <a:p>
                <a:pPr>
                  <a:spcBef>
                    <a:spcPts val="0"/>
                  </a:spcBef>
                  <a:buNone/>
                </a:pPr>
                <a:r>
                  <a:rPr lang="en-US" sz="2200" u="sng" dirty="0">
                    <a:latin typeface="+mn-lt"/>
                    <a:ea typeface="Cambria Math" panose="02040503050406030204" pitchFamily="18" charset="0"/>
                  </a:rPr>
                  <a:t>Object Surface Area</a:t>
                </a:r>
              </a:p>
            </p:txBody>
          </p:sp>
          <p:pic>
            <p:nvPicPr>
              <p:cNvPr id="14" name="Picture 13">
                <a:extLst>
                  <a:ext uri="{FF2B5EF4-FFF2-40B4-BE49-F238E27FC236}">
                    <a16:creationId xmlns:a16="http://schemas.microsoft.com/office/drawing/2014/main" id="{94A2054E-5A5A-8988-1C31-4420895126F0}"/>
                  </a:ext>
                </a:extLst>
              </p:cNvPr>
              <p:cNvPicPr>
                <a:picLocks noChangeAspect="1"/>
              </p:cNvPicPr>
              <p:nvPr/>
            </p:nvPicPr>
            <p:blipFill>
              <a:blip r:embed="rId12"/>
              <a:stretch>
                <a:fillRect/>
              </a:stretch>
            </p:blipFill>
            <p:spPr>
              <a:xfrm>
                <a:off x="39036872" y="23277351"/>
                <a:ext cx="3512483" cy="497049"/>
              </a:xfrm>
              <a:prstGeom prst="rect">
                <a:avLst/>
              </a:prstGeom>
            </p:spPr>
          </p:pic>
          <p:pic>
            <p:nvPicPr>
              <p:cNvPr id="16" name="Picture 15">
                <a:extLst>
                  <a:ext uri="{FF2B5EF4-FFF2-40B4-BE49-F238E27FC236}">
                    <a16:creationId xmlns:a16="http://schemas.microsoft.com/office/drawing/2014/main" id="{05F19895-8308-7795-DF5C-0549E0C856B1}"/>
                  </a:ext>
                </a:extLst>
              </p:cNvPr>
              <p:cNvPicPr>
                <a:picLocks noChangeAspect="1"/>
              </p:cNvPicPr>
              <p:nvPr/>
            </p:nvPicPr>
            <p:blipFill>
              <a:blip r:embed="rId13"/>
              <a:stretch>
                <a:fillRect/>
              </a:stretch>
            </p:blipFill>
            <p:spPr>
              <a:xfrm>
                <a:off x="39036872" y="24325251"/>
                <a:ext cx="3208031" cy="1003162"/>
              </a:xfrm>
              <a:prstGeom prst="rect">
                <a:avLst/>
              </a:prstGeom>
            </p:spPr>
          </p:pic>
        </p:grpSp>
      </p:grpSp>
      <p:sp>
        <p:nvSpPr>
          <p:cNvPr id="74" name="Rectangle 73">
            <a:extLst>
              <a:ext uri="{FF2B5EF4-FFF2-40B4-BE49-F238E27FC236}">
                <a16:creationId xmlns:a16="http://schemas.microsoft.com/office/drawing/2014/main" id="{EA26E336-CDA2-7945-9312-62360C27F567}"/>
              </a:ext>
            </a:extLst>
          </p:cNvPr>
          <p:cNvSpPr/>
          <p:nvPr/>
        </p:nvSpPr>
        <p:spPr>
          <a:xfrm>
            <a:off x="14048560" y="24156174"/>
            <a:ext cx="15358036" cy="12191225"/>
          </a:xfrm>
          <a:prstGeom prst="rect">
            <a:avLst/>
          </a:prstGeom>
          <a:noFill/>
          <a:ln w="698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07C9E3-AE2B-B543-BB06-291BEC6A0231}"/>
              </a:ext>
            </a:extLst>
          </p:cNvPr>
          <p:cNvPicPr>
            <a:picLocks noChangeAspect="1"/>
          </p:cNvPicPr>
          <p:nvPr/>
        </p:nvPicPr>
        <p:blipFill>
          <a:blip r:embed="rId14"/>
          <a:stretch>
            <a:fillRect/>
          </a:stretch>
        </p:blipFill>
        <p:spPr>
          <a:xfrm>
            <a:off x="9680049" y="24383999"/>
            <a:ext cx="3877143" cy="949900"/>
          </a:xfrm>
          <a:prstGeom prst="rect">
            <a:avLst/>
          </a:prstGeom>
        </p:spPr>
      </p:pic>
      <p:sp>
        <p:nvSpPr>
          <p:cNvPr id="33" name="TextBox 32">
            <a:extLst>
              <a:ext uri="{FF2B5EF4-FFF2-40B4-BE49-F238E27FC236}">
                <a16:creationId xmlns:a16="http://schemas.microsoft.com/office/drawing/2014/main" id="{E7A6A24A-A104-D512-35F1-35CBF64BA453}"/>
              </a:ext>
            </a:extLst>
          </p:cNvPr>
          <p:cNvSpPr txBox="1"/>
          <p:nvPr/>
        </p:nvSpPr>
        <p:spPr>
          <a:xfrm>
            <a:off x="6399176" y="5430231"/>
            <a:ext cx="8536024" cy="1015663"/>
          </a:xfrm>
          <a:prstGeom prst="rect">
            <a:avLst/>
          </a:prstGeom>
          <a:solidFill>
            <a:schemeClr val="bg1"/>
          </a:solidFill>
        </p:spPr>
        <p:txBody>
          <a:bodyPr wrap="square" rtlCol="0">
            <a:spAutoFit/>
          </a:bodyPr>
          <a:lstStyle/>
          <a:p>
            <a:pPr>
              <a:buNone/>
            </a:pPr>
            <a:r>
              <a:rPr lang="en-US" sz="6000" b="1" dirty="0">
                <a:latin typeface="+mn-lt"/>
                <a:cs typeface="Arial" panose="020B0604020202020204" pitchFamily="34" charset="0"/>
              </a:rPr>
              <a:t>Verbal Estimate</a:t>
            </a:r>
            <a:endParaRPr lang="en-US" sz="3600" b="1" dirty="0">
              <a:latin typeface="+mn-lt"/>
              <a:cs typeface="Arial" panose="020B0604020202020204" pitchFamily="34" charset="0"/>
            </a:endParaRPr>
          </a:p>
        </p:txBody>
      </p:sp>
      <p:pic>
        <p:nvPicPr>
          <p:cNvPr id="1026" name="Picture 2">
            <a:extLst>
              <a:ext uri="{FF2B5EF4-FFF2-40B4-BE49-F238E27FC236}">
                <a16:creationId xmlns:a16="http://schemas.microsoft.com/office/drawing/2014/main" id="{E1DB6F79-C8DF-C154-F073-BF969D6CB1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633071" y="7545054"/>
            <a:ext cx="7169127" cy="698347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3E1F6C8E-141A-EABE-6CAE-CBD986F1AE77}"/>
              </a:ext>
            </a:extLst>
          </p:cNvPr>
          <p:cNvSpPr txBox="1"/>
          <p:nvPr/>
        </p:nvSpPr>
        <p:spPr>
          <a:xfrm>
            <a:off x="46108125" y="10560237"/>
            <a:ext cx="10353895" cy="1200329"/>
          </a:xfrm>
          <a:prstGeom prst="rect">
            <a:avLst/>
          </a:prstGeom>
          <a:gradFill flip="none" rotWithShape="1">
            <a:gsLst>
              <a:gs pos="0">
                <a:srgbClr val="005581">
                  <a:tint val="66000"/>
                  <a:satMod val="160000"/>
                </a:srgbClr>
              </a:gs>
              <a:gs pos="50000">
                <a:srgbClr val="005581">
                  <a:tint val="44500"/>
                  <a:satMod val="160000"/>
                </a:srgbClr>
              </a:gs>
              <a:gs pos="100000">
                <a:srgbClr val="005581">
                  <a:tint val="23500"/>
                  <a:satMod val="160000"/>
                </a:srgbClr>
              </a:gs>
            </a:gsLst>
            <a:lin ang="18900000" scaled="1"/>
            <a:tileRect/>
          </a:gra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buNone/>
            </a:pPr>
            <a:r>
              <a:rPr lang="en-US" sz="2400" dirty="0">
                <a:latin typeface="+mn-lt"/>
                <a:cs typeface="Arial" panose="020B0604020202020204" pitchFamily="34" charset="0"/>
              </a:rPr>
              <a:t>Discrimination performance (accuracy and RT) was more strongly predicted by </a:t>
            </a:r>
            <a:r>
              <a:rPr lang="en-US" sz="2400" b="1" dirty="0">
                <a:latin typeface="+mn-lt"/>
                <a:cs typeface="Arial" panose="020B0604020202020204" pitchFamily="34" charset="0"/>
              </a:rPr>
              <a:t>signal detection analyses </a:t>
            </a:r>
            <a:r>
              <a:rPr lang="en-US" sz="2400" dirty="0">
                <a:latin typeface="+mn-lt"/>
                <a:cs typeface="Arial" panose="020B0604020202020204" pitchFamily="34" charset="0"/>
              </a:rPr>
              <a:t>applied to the verbal estimates for the corresponding stimuli in each discrimination (R2 = .57, p &lt; 10^-14) than Kinect tagged depths. </a:t>
            </a:r>
          </a:p>
        </p:txBody>
      </p:sp>
      <p:sp>
        <p:nvSpPr>
          <p:cNvPr id="59" name="TextBox 58">
            <a:extLst>
              <a:ext uri="{FF2B5EF4-FFF2-40B4-BE49-F238E27FC236}">
                <a16:creationId xmlns:a16="http://schemas.microsoft.com/office/drawing/2014/main" id="{47F328CD-DE5E-7A51-70C1-B0D1D2802667}"/>
              </a:ext>
            </a:extLst>
          </p:cNvPr>
          <p:cNvSpPr txBox="1"/>
          <p:nvPr/>
        </p:nvSpPr>
        <p:spPr>
          <a:xfrm>
            <a:off x="45491400" y="16179633"/>
            <a:ext cx="13094348" cy="1569660"/>
          </a:xfrm>
          <a:prstGeom prst="rect">
            <a:avLst/>
          </a:prstGeom>
          <a:gradFill flip="none" rotWithShape="1">
            <a:gsLst>
              <a:gs pos="0">
                <a:srgbClr val="005581">
                  <a:tint val="66000"/>
                  <a:satMod val="160000"/>
                </a:srgbClr>
              </a:gs>
              <a:gs pos="50000">
                <a:srgbClr val="005581">
                  <a:tint val="44500"/>
                  <a:satMod val="160000"/>
                </a:srgbClr>
              </a:gs>
              <a:gs pos="100000">
                <a:srgbClr val="005581">
                  <a:tint val="23500"/>
                  <a:satMod val="160000"/>
                </a:srgbClr>
              </a:gs>
            </a:gsLst>
            <a:lin ang="18900000" scaled="1"/>
            <a:tileRect/>
          </a:gra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buNone/>
            </a:pPr>
            <a:r>
              <a:rPr lang="en-US" sz="2400" dirty="0">
                <a:latin typeface="+mn-lt"/>
                <a:cs typeface="Arial" panose="020B0604020202020204" pitchFamily="34" charset="0"/>
              </a:rPr>
              <a:t>Discrimination accuracy, predicted by independent verbal judgments (VE), showed increasing sensitivity to distance with longer viewing durations (F = X, p &lt; X). </a:t>
            </a:r>
            <a:r>
              <a:rPr lang="en-US" sz="2400" dirty="0">
                <a:cs typeface="Arial" panose="020B0604020202020204" pitchFamily="34" charset="0"/>
              </a:rPr>
              <a:t>Discrimination response times show a significant negative linear relationship with VE depth differences, wherein larger differences result in quicker response times. This relationship strengthens as viewing duration increases. </a:t>
            </a:r>
            <a:endParaRPr lang="en-US" sz="2400" dirty="0">
              <a:latin typeface="+mn-lt"/>
              <a:cs typeface="Arial" panose="020B0604020202020204" pitchFamily="34" charset="0"/>
            </a:endParaRPr>
          </a:p>
        </p:txBody>
      </p:sp>
      <p:sp>
        <p:nvSpPr>
          <p:cNvPr id="96" name="TextBox 95">
            <a:extLst>
              <a:ext uri="{FF2B5EF4-FFF2-40B4-BE49-F238E27FC236}">
                <a16:creationId xmlns:a16="http://schemas.microsoft.com/office/drawing/2014/main" id="{94240A7D-2AFC-E14E-05C6-7BF66D690819}"/>
              </a:ext>
            </a:extLst>
          </p:cNvPr>
          <p:cNvSpPr txBox="1"/>
          <p:nvPr/>
        </p:nvSpPr>
        <p:spPr>
          <a:xfrm>
            <a:off x="44080193" y="19396145"/>
            <a:ext cx="8958866" cy="1590975"/>
          </a:xfrm>
          <a:prstGeom prst="rect">
            <a:avLst/>
          </a:prstGeom>
          <a:gradFill flip="none" rotWithShape="1">
            <a:gsLst>
              <a:gs pos="0">
                <a:srgbClr val="005581">
                  <a:tint val="66000"/>
                  <a:satMod val="160000"/>
                </a:srgbClr>
              </a:gs>
              <a:gs pos="50000">
                <a:srgbClr val="005581">
                  <a:tint val="44500"/>
                  <a:satMod val="160000"/>
                </a:srgbClr>
              </a:gs>
              <a:gs pos="100000">
                <a:srgbClr val="005581">
                  <a:tint val="23500"/>
                  <a:satMod val="160000"/>
                </a:srgbClr>
              </a:gs>
            </a:gsLst>
            <a:lin ang="18900000" scaled="1"/>
            <a:tileRect/>
          </a:gra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buNone/>
            </a:pPr>
            <a:r>
              <a:rPr lang="en-US" sz="2400" dirty="0">
                <a:cs typeface="Arial" panose="020B0604020202020204" pitchFamily="34" charset="0"/>
              </a:rPr>
              <a:t>T</a:t>
            </a:r>
            <a:r>
              <a:rPr lang="en-US" sz="2400" dirty="0">
                <a:latin typeface="+mn-lt"/>
                <a:cs typeface="Arial" panose="020B0604020202020204" pitchFamily="34" charset="0"/>
              </a:rPr>
              <a:t>he residuals for the linear model (Z-scored estimated depth x actual depth) at 125 ms and 250 ms for example are highly related, suggesting stable and </a:t>
            </a:r>
            <a:r>
              <a:rPr lang="en-US" sz="2400" b="1" dirty="0">
                <a:latin typeface="+mn-lt"/>
                <a:cs typeface="Arial" panose="020B0604020202020204" pitchFamily="34" charset="0"/>
              </a:rPr>
              <a:t>systematic</a:t>
            </a:r>
            <a:r>
              <a:rPr lang="en-US" sz="2400" dirty="0">
                <a:latin typeface="+mn-lt"/>
                <a:cs typeface="Arial" panose="020B0604020202020204" pitchFamily="34" charset="0"/>
              </a:rPr>
              <a:t> </a:t>
            </a:r>
            <a:r>
              <a:rPr lang="en-US" sz="2400" b="1" dirty="0">
                <a:latin typeface="+mn-lt"/>
                <a:cs typeface="Arial" panose="020B0604020202020204" pitchFamily="34" charset="0"/>
              </a:rPr>
              <a:t>biases</a:t>
            </a:r>
            <a:r>
              <a:rPr lang="en-US" sz="2400" dirty="0">
                <a:latin typeface="+mn-lt"/>
                <a:cs typeface="Arial" panose="020B0604020202020204" pitchFamily="34" charset="0"/>
              </a:rPr>
              <a:t> for individual stimuli across viewing duration even at brief glimpses. </a:t>
            </a:r>
          </a:p>
        </p:txBody>
      </p:sp>
      <p:sp>
        <p:nvSpPr>
          <p:cNvPr id="97" name="TextBox 96">
            <a:extLst>
              <a:ext uri="{FF2B5EF4-FFF2-40B4-BE49-F238E27FC236}">
                <a16:creationId xmlns:a16="http://schemas.microsoft.com/office/drawing/2014/main" id="{D4C03CB8-C280-E5A7-84BF-B3DDA4682EE8}"/>
              </a:ext>
            </a:extLst>
          </p:cNvPr>
          <p:cNvSpPr txBox="1"/>
          <p:nvPr/>
        </p:nvSpPr>
        <p:spPr>
          <a:xfrm>
            <a:off x="16779480" y="5430231"/>
            <a:ext cx="8536024" cy="1015663"/>
          </a:xfrm>
          <a:prstGeom prst="rect">
            <a:avLst/>
          </a:prstGeom>
          <a:solidFill>
            <a:schemeClr val="bg1"/>
          </a:solidFill>
        </p:spPr>
        <p:txBody>
          <a:bodyPr wrap="square" rtlCol="0">
            <a:spAutoFit/>
          </a:bodyPr>
          <a:lstStyle/>
          <a:p>
            <a:pPr>
              <a:buNone/>
            </a:pPr>
            <a:r>
              <a:rPr lang="en-US" sz="6000" b="1" dirty="0">
                <a:latin typeface="+mn-lt"/>
                <a:cs typeface="Arial" panose="020B0604020202020204" pitchFamily="34" charset="0"/>
              </a:rPr>
              <a:t>Discrimination</a:t>
            </a:r>
            <a:endParaRPr lang="en-US" sz="3600" b="1" dirty="0">
              <a:latin typeface="+mn-lt"/>
              <a:cs typeface="Arial" panose="020B0604020202020204" pitchFamily="34" charset="0"/>
            </a:endParaRPr>
          </a:p>
        </p:txBody>
      </p:sp>
      <p:sp>
        <p:nvSpPr>
          <p:cNvPr id="106" name="TextBox 105">
            <a:extLst>
              <a:ext uri="{FF2B5EF4-FFF2-40B4-BE49-F238E27FC236}">
                <a16:creationId xmlns:a16="http://schemas.microsoft.com/office/drawing/2014/main" id="{D76B851B-4F60-74C4-93E9-AD8CD8D34BB3}"/>
              </a:ext>
            </a:extLst>
          </p:cNvPr>
          <p:cNvSpPr txBox="1"/>
          <p:nvPr/>
        </p:nvSpPr>
        <p:spPr>
          <a:xfrm>
            <a:off x="16341436" y="15508069"/>
            <a:ext cx="6801242" cy="646331"/>
          </a:xfrm>
          <a:prstGeom prst="rect">
            <a:avLst/>
          </a:prstGeom>
          <a:noFill/>
        </p:spPr>
        <p:txBody>
          <a:bodyPr wrap="square" rtlCol="0">
            <a:spAutoFit/>
          </a:bodyPr>
          <a:lstStyle/>
          <a:p>
            <a:pPr algn="ctr">
              <a:buNone/>
            </a:pPr>
            <a:r>
              <a:rPr lang="en-US" sz="3600" u="sng" dirty="0">
                <a:latin typeface="+mn-lt"/>
                <a:cs typeface="Arial" panose="020B0604020202020204" pitchFamily="34" charset="0"/>
              </a:rPr>
              <a:t>Discrimination Summary Plots </a:t>
            </a:r>
          </a:p>
        </p:txBody>
      </p:sp>
      <p:sp>
        <p:nvSpPr>
          <p:cNvPr id="108" name="TextBox 107">
            <a:extLst>
              <a:ext uri="{FF2B5EF4-FFF2-40B4-BE49-F238E27FC236}">
                <a16:creationId xmlns:a16="http://schemas.microsoft.com/office/drawing/2014/main" id="{F5CA26A4-2D48-9692-B336-FC82F93B4377}"/>
              </a:ext>
            </a:extLst>
          </p:cNvPr>
          <p:cNvSpPr txBox="1"/>
          <p:nvPr/>
        </p:nvSpPr>
        <p:spPr>
          <a:xfrm>
            <a:off x="16835577" y="6335419"/>
            <a:ext cx="7954343" cy="954107"/>
          </a:xfrm>
          <a:prstGeom prst="rect">
            <a:avLst/>
          </a:prstGeom>
          <a:noFill/>
        </p:spPr>
        <p:txBody>
          <a:bodyPr wrap="square" rtlCol="0">
            <a:spAutoFit/>
          </a:bodyPr>
          <a:lstStyle/>
          <a:p>
            <a:pPr>
              <a:buNone/>
            </a:pPr>
            <a:r>
              <a:rPr lang="en-US" sz="2800" dirty="0">
                <a:latin typeface="+mn-lt"/>
                <a:cs typeface="Arial" panose="020B0604020202020204" pitchFamily="34" charset="0"/>
              </a:rPr>
              <a:t>How predictable is discrimination performance from </a:t>
            </a:r>
            <a:r>
              <a:rPr lang="en-US" sz="2800" u="sng" dirty="0">
                <a:latin typeface="+mn-lt"/>
                <a:cs typeface="Arial" panose="020B0604020202020204" pitchFamily="34" charset="0"/>
              </a:rPr>
              <a:t>Kinect tagged depths</a:t>
            </a:r>
            <a:r>
              <a:rPr lang="en-US" sz="2800" dirty="0">
                <a:latin typeface="+mn-lt"/>
                <a:cs typeface="Arial" panose="020B0604020202020204" pitchFamily="34" charset="0"/>
              </a:rPr>
              <a:t>?</a:t>
            </a:r>
          </a:p>
        </p:txBody>
      </p:sp>
      <p:cxnSp>
        <p:nvCxnSpPr>
          <p:cNvPr id="111" name="Straight Connector 110">
            <a:extLst>
              <a:ext uri="{FF2B5EF4-FFF2-40B4-BE49-F238E27FC236}">
                <a16:creationId xmlns:a16="http://schemas.microsoft.com/office/drawing/2014/main" id="{9593E05F-56C2-3854-0856-F12EE72D676E}"/>
              </a:ext>
            </a:extLst>
          </p:cNvPr>
          <p:cNvCxnSpPr>
            <a:cxnSpLocks/>
          </p:cNvCxnSpPr>
          <p:nvPr/>
        </p:nvCxnSpPr>
        <p:spPr>
          <a:xfrm flipH="1">
            <a:off x="16211681" y="5430231"/>
            <a:ext cx="18919" cy="18725169"/>
          </a:xfrm>
          <a:prstGeom prst="line">
            <a:avLst/>
          </a:prstGeom>
          <a:ln w="76200">
            <a:solidFill>
              <a:srgbClr val="20487D"/>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97D8F89-6EA5-E982-2E78-A019DF7752A1}"/>
              </a:ext>
            </a:extLst>
          </p:cNvPr>
          <p:cNvSpPr txBox="1"/>
          <p:nvPr/>
        </p:nvSpPr>
        <p:spPr>
          <a:xfrm>
            <a:off x="-7218841" y="10585695"/>
            <a:ext cx="6776023" cy="2086725"/>
          </a:xfrm>
          <a:prstGeom prst="rect">
            <a:avLst/>
          </a:prstGeom>
          <a:noFill/>
        </p:spPr>
        <p:txBody>
          <a:bodyPr wrap="square" rtlCol="0">
            <a:spAutoFit/>
          </a:bodyPr>
          <a:lstStyle/>
          <a:p>
            <a:pPr>
              <a:buNone/>
            </a:pPr>
            <a:r>
              <a:rPr lang="en-US" sz="2400" dirty="0">
                <a:solidFill>
                  <a:srgbClr val="FF0000"/>
                </a:solidFill>
                <a:latin typeface="+mn-lt"/>
                <a:cs typeface="Arial" panose="020B0604020202020204" pitchFamily="34" charset="0"/>
              </a:rPr>
              <a:t>Constrain the axes even more – get rid of the white space </a:t>
            </a:r>
          </a:p>
          <a:p>
            <a:pPr>
              <a:buNone/>
            </a:pPr>
            <a:r>
              <a:rPr lang="en-US" sz="2400" dirty="0">
                <a:solidFill>
                  <a:srgbClr val="FF0000"/>
                </a:solidFill>
                <a:latin typeface="+mn-lt"/>
                <a:cs typeface="Arial" panose="020B0604020202020204" pitchFamily="34" charset="0"/>
              </a:rPr>
              <a:t>Test all of these against 0 for significance </a:t>
            </a:r>
          </a:p>
          <a:p>
            <a:pPr>
              <a:buNone/>
            </a:pPr>
            <a:r>
              <a:rPr lang="en-US" sz="2400" dirty="0">
                <a:solidFill>
                  <a:srgbClr val="FF0000"/>
                </a:solidFill>
                <a:latin typeface="+mn-lt"/>
                <a:cs typeface="Arial" panose="020B0604020202020204" pitchFamily="34" charset="0"/>
              </a:rPr>
              <a:t>Then all against each other ANOVA and the pairwise tests </a:t>
            </a:r>
          </a:p>
        </p:txBody>
      </p:sp>
      <p:sp>
        <p:nvSpPr>
          <p:cNvPr id="123" name="TextBox 122">
            <a:extLst>
              <a:ext uri="{FF2B5EF4-FFF2-40B4-BE49-F238E27FC236}">
                <a16:creationId xmlns:a16="http://schemas.microsoft.com/office/drawing/2014/main" id="{5970E23D-1DCC-6B66-2A76-B46610FEAC0B}"/>
              </a:ext>
            </a:extLst>
          </p:cNvPr>
          <p:cNvSpPr txBox="1"/>
          <p:nvPr/>
        </p:nvSpPr>
        <p:spPr>
          <a:xfrm>
            <a:off x="-7294402" y="12885509"/>
            <a:ext cx="6776023" cy="3416320"/>
          </a:xfrm>
          <a:prstGeom prst="rect">
            <a:avLst/>
          </a:prstGeom>
          <a:noFill/>
        </p:spPr>
        <p:txBody>
          <a:bodyPr wrap="square" rtlCol="0">
            <a:spAutoFit/>
          </a:bodyPr>
          <a:lstStyle/>
          <a:p>
            <a:pPr>
              <a:buNone/>
            </a:pPr>
            <a:r>
              <a:rPr lang="en-US" sz="2400" dirty="0">
                <a:solidFill>
                  <a:srgbClr val="FF0000"/>
                </a:solidFill>
                <a:latin typeface="+mn-lt"/>
                <a:cs typeface="Arial" panose="020B0604020202020204" pitchFamily="34" charset="0"/>
              </a:rPr>
              <a:t>Make title (residual correlation) </a:t>
            </a:r>
          </a:p>
          <a:p>
            <a:pPr>
              <a:buNone/>
            </a:pPr>
            <a:r>
              <a:rPr lang="en-US" sz="2400" dirty="0">
                <a:solidFill>
                  <a:srgbClr val="FF0000"/>
                </a:solidFill>
                <a:latin typeface="+mn-lt"/>
                <a:cs typeface="Arial" panose="020B0604020202020204" pitchFamily="34" charset="0"/>
              </a:rPr>
              <a:t>- Add error bars</a:t>
            </a:r>
          </a:p>
          <a:p>
            <a:pPr marL="342900" indent="-342900">
              <a:buFontTx/>
              <a:buChar char="-"/>
            </a:pPr>
            <a:r>
              <a:rPr lang="en-US" sz="2400" dirty="0">
                <a:solidFill>
                  <a:srgbClr val="FF0000"/>
                </a:solidFill>
                <a:latin typeface="+mn-lt"/>
                <a:cs typeface="Arial" panose="020B0604020202020204" pitchFamily="34" charset="0"/>
              </a:rPr>
              <a:t>In the scatter plot pick a scene and show a bracket diff between the point and the line </a:t>
            </a:r>
          </a:p>
          <a:p>
            <a:pPr marL="342900" indent="-342900">
              <a:buFontTx/>
              <a:buChar char="-"/>
            </a:pPr>
            <a:r>
              <a:rPr lang="en-US" sz="2400" dirty="0">
                <a:solidFill>
                  <a:srgbClr val="FF0000"/>
                </a:solidFill>
                <a:latin typeface="+mn-lt"/>
                <a:cs typeface="Arial" panose="020B0604020202020204" pitchFamily="34" charset="0"/>
              </a:rPr>
              <a:t>Then have an arrow to the point on the residual plot </a:t>
            </a:r>
          </a:p>
          <a:p>
            <a:pPr marL="342900" indent="-342900">
              <a:buFontTx/>
              <a:buChar char="-"/>
            </a:pPr>
            <a:endParaRPr lang="en-US" sz="2400" dirty="0">
              <a:solidFill>
                <a:srgbClr val="FF0000"/>
              </a:solidFill>
              <a:latin typeface="+mn-lt"/>
              <a:cs typeface="Arial" panose="020B0604020202020204" pitchFamily="34" charset="0"/>
            </a:endParaRPr>
          </a:p>
          <a:p>
            <a:pPr marL="342900" indent="-342900">
              <a:buFontTx/>
              <a:buChar char="-"/>
            </a:pPr>
            <a:endParaRPr lang="en-US" sz="2400" dirty="0">
              <a:solidFill>
                <a:srgbClr val="FF0000"/>
              </a:solidFill>
              <a:latin typeface="+mn-lt"/>
              <a:cs typeface="Arial" panose="020B0604020202020204" pitchFamily="34" charset="0"/>
            </a:endParaRPr>
          </a:p>
        </p:txBody>
      </p:sp>
      <p:sp>
        <p:nvSpPr>
          <p:cNvPr id="1027" name="TextBox 1026">
            <a:extLst>
              <a:ext uri="{FF2B5EF4-FFF2-40B4-BE49-F238E27FC236}">
                <a16:creationId xmlns:a16="http://schemas.microsoft.com/office/drawing/2014/main" id="{FF519CCA-CBF6-0580-0FAC-E1486B0E7ECD}"/>
              </a:ext>
            </a:extLst>
          </p:cNvPr>
          <p:cNvSpPr txBox="1"/>
          <p:nvPr/>
        </p:nvSpPr>
        <p:spPr>
          <a:xfrm>
            <a:off x="-6760530" y="18912858"/>
            <a:ext cx="5924141" cy="1274195"/>
          </a:xfrm>
          <a:prstGeom prst="rect">
            <a:avLst/>
          </a:prstGeom>
          <a:noFill/>
        </p:spPr>
        <p:txBody>
          <a:bodyPr wrap="square" rtlCol="0">
            <a:spAutoFit/>
          </a:bodyPr>
          <a:lstStyle/>
          <a:p>
            <a:pPr>
              <a:buNone/>
            </a:pPr>
            <a:r>
              <a:rPr lang="en-US" sz="2400" dirty="0">
                <a:solidFill>
                  <a:srgbClr val="FF0000"/>
                </a:solidFill>
                <a:latin typeface="+mn-lt"/>
                <a:cs typeface="Arial" panose="020B0604020202020204" pitchFamily="34" charset="0"/>
              </a:rPr>
              <a:t>Do these plots by participant </a:t>
            </a:r>
          </a:p>
          <a:p>
            <a:pPr>
              <a:buNone/>
            </a:pPr>
            <a:r>
              <a:rPr lang="en-US" sz="2400" dirty="0">
                <a:solidFill>
                  <a:srgbClr val="FF0000"/>
                </a:solidFill>
                <a:latin typeface="+mn-lt"/>
                <a:cs typeface="Arial" panose="020B0604020202020204" pitchFamily="34" charset="0"/>
              </a:rPr>
              <a:t>So that error bars are between subject standard error </a:t>
            </a:r>
          </a:p>
        </p:txBody>
      </p:sp>
      <p:pic>
        <p:nvPicPr>
          <p:cNvPr id="1029" name="Picture 1028">
            <a:extLst>
              <a:ext uri="{FF2B5EF4-FFF2-40B4-BE49-F238E27FC236}">
                <a16:creationId xmlns:a16="http://schemas.microsoft.com/office/drawing/2014/main" id="{58FC9F19-5B8A-D1A8-3F5A-215E71E4A097}"/>
              </a:ext>
            </a:extLst>
          </p:cNvPr>
          <p:cNvPicPr>
            <a:picLocks noChangeAspect="1"/>
          </p:cNvPicPr>
          <p:nvPr/>
        </p:nvPicPr>
        <p:blipFill>
          <a:blip r:embed="rId16"/>
          <a:stretch>
            <a:fillRect/>
          </a:stretch>
        </p:blipFill>
        <p:spPr>
          <a:xfrm>
            <a:off x="29592691" y="23146906"/>
            <a:ext cx="13201108" cy="10863227"/>
          </a:xfrm>
          <a:prstGeom prst="rect">
            <a:avLst/>
          </a:prstGeom>
        </p:spPr>
      </p:pic>
      <p:pic>
        <p:nvPicPr>
          <p:cNvPr id="1033" name="Picture 1032">
            <a:extLst>
              <a:ext uri="{FF2B5EF4-FFF2-40B4-BE49-F238E27FC236}">
                <a16:creationId xmlns:a16="http://schemas.microsoft.com/office/drawing/2014/main" id="{8357FDB6-9D38-51E9-89C7-80B10A82B15F}"/>
              </a:ext>
            </a:extLst>
          </p:cNvPr>
          <p:cNvPicPr>
            <a:picLocks noChangeAspect="1"/>
          </p:cNvPicPr>
          <p:nvPr/>
        </p:nvPicPr>
        <p:blipFill>
          <a:blip r:embed="rId17"/>
          <a:stretch>
            <a:fillRect/>
          </a:stretch>
        </p:blipFill>
        <p:spPr>
          <a:xfrm>
            <a:off x="6097339" y="11977906"/>
            <a:ext cx="5104061" cy="5054119"/>
          </a:xfrm>
          <a:prstGeom prst="rect">
            <a:avLst/>
          </a:prstGeom>
        </p:spPr>
      </p:pic>
      <p:pic>
        <p:nvPicPr>
          <p:cNvPr id="1037" name="Picture 1036">
            <a:extLst>
              <a:ext uri="{FF2B5EF4-FFF2-40B4-BE49-F238E27FC236}">
                <a16:creationId xmlns:a16="http://schemas.microsoft.com/office/drawing/2014/main" id="{8AABBEED-96C7-11A0-AE66-69F274FEAA8E}"/>
              </a:ext>
            </a:extLst>
          </p:cNvPr>
          <p:cNvPicPr>
            <a:picLocks noChangeAspect="1"/>
          </p:cNvPicPr>
          <p:nvPr/>
        </p:nvPicPr>
        <p:blipFill rotWithShape="1">
          <a:blip r:embed="rId18"/>
          <a:srcRect l="3914"/>
          <a:stretch/>
        </p:blipFill>
        <p:spPr>
          <a:xfrm>
            <a:off x="11326311" y="12014681"/>
            <a:ext cx="4904289" cy="5054119"/>
          </a:xfrm>
          <a:prstGeom prst="rect">
            <a:avLst/>
          </a:prstGeom>
        </p:spPr>
      </p:pic>
      <p:pic>
        <p:nvPicPr>
          <p:cNvPr id="1038" name="Picture 1037">
            <a:extLst>
              <a:ext uri="{FF2B5EF4-FFF2-40B4-BE49-F238E27FC236}">
                <a16:creationId xmlns:a16="http://schemas.microsoft.com/office/drawing/2014/main" id="{1108E1FB-E895-B594-02EE-B806DC02E05F}"/>
              </a:ext>
            </a:extLst>
          </p:cNvPr>
          <p:cNvPicPr>
            <a:picLocks noChangeAspect="1"/>
          </p:cNvPicPr>
          <p:nvPr/>
        </p:nvPicPr>
        <p:blipFill rotWithShape="1">
          <a:blip r:embed="rId19"/>
          <a:srcRect l="4332"/>
          <a:stretch/>
        </p:blipFill>
        <p:spPr>
          <a:xfrm>
            <a:off x="11347648" y="6543296"/>
            <a:ext cx="4882952" cy="5054119"/>
          </a:xfrm>
          <a:prstGeom prst="rect">
            <a:avLst/>
          </a:prstGeom>
        </p:spPr>
      </p:pic>
      <p:cxnSp>
        <p:nvCxnSpPr>
          <p:cNvPr id="1043" name="Straight Arrow Connector 1042">
            <a:extLst>
              <a:ext uri="{FF2B5EF4-FFF2-40B4-BE49-F238E27FC236}">
                <a16:creationId xmlns:a16="http://schemas.microsoft.com/office/drawing/2014/main" id="{01F81324-C6D8-EFA0-228F-479ED2988724}"/>
              </a:ext>
            </a:extLst>
          </p:cNvPr>
          <p:cNvCxnSpPr/>
          <p:nvPr/>
        </p:nvCxnSpPr>
        <p:spPr>
          <a:xfrm>
            <a:off x="8275320" y="8302752"/>
            <a:ext cx="0" cy="121920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45" name="Straight Arrow Connector 1044">
            <a:extLst>
              <a:ext uri="{FF2B5EF4-FFF2-40B4-BE49-F238E27FC236}">
                <a16:creationId xmlns:a16="http://schemas.microsoft.com/office/drawing/2014/main" id="{69B4DEF4-819A-D2F6-1B90-55EDDCA2FC53}"/>
              </a:ext>
            </a:extLst>
          </p:cNvPr>
          <p:cNvCxnSpPr/>
          <p:nvPr/>
        </p:nvCxnSpPr>
        <p:spPr>
          <a:xfrm>
            <a:off x="13313664" y="8997207"/>
            <a:ext cx="0" cy="65141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51" name="Straight Connector 1050">
            <a:extLst>
              <a:ext uri="{FF2B5EF4-FFF2-40B4-BE49-F238E27FC236}">
                <a16:creationId xmlns:a16="http://schemas.microsoft.com/office/drawing/2014/main" id="{A71FA83A-C702-2BDC-D266-F8475AED08B3}"/>
              </a:ext>
            </a:extLst>
          </p:cNvPr>
          <p:cNvCxnSpPr>
            <a:cxnSpLocks/>
          </p:cNvCxnSpPr>
          <p:nvPr/>
        </p:nvCxnSpPr>
        <p:spPr>
          <a:xfrm>
            <a:off x="8295740" y="8839198"/>
            <a:ext cx="5497745" cy="4343402"/>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53" name="Straight Arrow Connector 1052">
            <a:extLst>
              <a:ext uri="{FF2B5EF4-FFF2-40B4-BE49-F238E27FC236}">
                <a16:creationId xmlns:a16="http://schemas.microsoft.com/office/drawing/2014/main" id="{B7F08795-F9C9-5E55-ACD0-76603DAECA36}"/>
              </a:ext>
            </a:extLst>
          </p:cNvPr>
          <p:cNvCxnSpPr/>
          <p:nvPr/>
        </p:nvCxnSpPr>
        <p:spPr>
          <a:xfrm>
            <a:off x="13793484" y="13182600"/>
            <a:ext cx="1522716" cy="14428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065" name="Straight Arrow Connector 1064">
            <a:extLst>
              <a:ext uri="{FF2B5EF4-FFF2-40B4-BE49-F238E27FC236}">
                <a16:creationId xmlns:a16="http://schemas.microsoft.com/office/drawing/2014/main" id="{14E417B6-FEC5-9B6E-86C5-CA521D83194D}"/>
              </a:ext>
            </a:extLst>
          </p:cNvPr>
          <p:cNvCxnSpPr>
            <a:cxnSpLocks/>
          </p:cNvCxnSpPr>
          <p:nvPr/>
        </p:nvCxnSpPr>
        <p:spPr>
          <a:xfrm>
            <a:off x="15503274" y="12065807"/>
            <a:ext cx="1" cy="112994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grpSp>
        <p:nvGrpSpPr>
          <p:cNvPr id="1073" name="Group 1072">
            <a:extLst>
              <a:ext uri="{FF2B5EF4-FFF2-40B4-BE49-F238E27FC236}">
                <a16:creationId xmlns:a16="http://schemas.microsoft.com/office/drawing/2014/main" id="{814F3D47-4CDB-7B79-BEA2-69789BC1E115}"/>
              </a:ext>
            </a:extLst>
          </p:cNvPr>
          <p:cNvGrpSpPr/>
          <p:nvPr/>
        </p:nvGrpSpPr>
        <p:grpSpPr>
          <a:xfrm>
            <a:off x="6865865" y="17648881"/>
            <a:ext cx="8215154" cy="6266969"/>
            <a:chOff x="7101046" y="17983199"/>
            <a:chExt cx="7612266" cy="5733061"/>
          </a:xfrm>
        </p:grpSpPr>
        <p:pic>
          <p:nvPicPr>
            <p:cNvPr id="1035" name="Picture 1034">
              <a:extLst>
                <a:ext uri="{FF2B5EF4-FFF2-40B4-BE49-F238E27FC236}">
                  <a16:creationId xmlns:a16="http://schemas.microsoft.com/office/drawing/2014/main" id="{BF24EE00-BE5E-121D-A910-0F09503AD2DB}"/>
                </a:ext>
              </a:extLst>
            </p:cNvPr>
            <p:cNvPicPr>
              <a:picLocks noChangeAspect="1"/>
            </p:cNvPicPr>
            <p:nvPr/>
          </p:nvPicPr>
          <p:blipFill rotWithShape="1">
            <a:blip r:embed="rId20"/>
            <a:srcRect t="11790"/>
            <a:stretch/>
          </p:blipFill>
          <p:spPr>
            <a:xfrm>
              <a:off x="7101046" y="17983199"/>
              <a:ext cx="7612266" cy="5733061"/>
            </a:xfrm>
            <a:prstGeom prst="rect">
              <a:avLst/>
            </a:prstGeom>
          </p:spPr>
        </p:pic>
        <p:sp>
          <p:nvSpPr>
            <p:cNvPr id="1071" name="Left Bracket 1070">
              <a:extLst>
                <a:ext uri="{FF2B5EF4-FFF2-40B4-BE49-F238E27FC236}">
                  <a16:creationId xmlns:a16="http://schemas.microsoft.com/office/drawing/2014/main" id="{D61B0E7F-94F9-D69B-FC97-F9CED2E0DA1D}"/>
                </a:ext>
              </a:extLst>
            </p:cNvPr>
            <p:cNvSpPr/>
            <p:nvPr/>
          </p:nvSpPr>
          <p:spPr>
            <a:xfrm rot="5400000">
              <a:off x="11225636" y="16602349"/>
              <a:ext cx="134666" cy="4303436"/>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72" name="TextBox 1071">
              <a:extLst>
                <a:ext uri="{FF2B5EF4-FFF2-40B4-BE49-F238E27FC236}">
                  <a16:creationId xmlns:a16="http://schemas.microsoft.com/office/drawing/2014/main" id="{862FD831-6EC5-3AC1-02DB-DDF37843B3DA}"/>
                </a:ext>
              </a:extLst>
            </p:cNvPr>
            <p:cNvSpPr txBox="1"/>
            <p:nvPr/>
          </p:nvSpPr>
          <p:spPr>
            <a:xfrm>
              <a:off x="11180219" y="18341493"/>
              <a:ext cx="225500" cy="369332"/>
            </a:xfrm>
            <a:prstGeom prst="rect">
              <a:avLst/>
            </a:prstGeom>
            <a:noFill/>
          </p:spPr>
          <p:txBody>
            <a:bodyPr wrap="square" rtlCol="0">
              <a:spAutoFit/>
            </a:bodyPr>
            <a:lstStyle/>
            <a:p>
              <a:pPr>
                <a:buNone/>
              </a:pPr>
              <a:r>
                <a:rPr lang="en-US" sz="1800" dirty="0">
                  <a:latin typeface="+mn-lt"/>
                </a:rPr>
                <a:t>*</a:t>
              </a:r>
            </a:p>
          </p:txBody>
        </p:sp>
      </p:grpSp>
      <p:pic>
        <p:nvPicPr>
          <p:cNvPr id="1074" name="Picture 1073">
            <a:extLst>
              <a:ext uri="{FF2B5EF4-FFF2-40B4-BE49-F238E27FC236}">
                <a16:creationId xmlns:a16="http://schemas.microsoft.com/office/drawing/2014/main" id="{5C0E4BFA-A66B-8A06-5FA2-460CDB77F8AB}"/>
              </a:ext>
            </a:extLst>
          </p:cNvPr>
          <p:cNvPicPr>
            <a:picLocks noChangeAspect="1"/>
          </p:cNvPicPr>
          <p:nvPr/>
        </p:nvPicPr>
        <p:blipFill rotWithShape="1">
          <a:blip r:embed="rId21"/>
          <a:srcRect l="1911"/>
          <a:stretch/>
        </p:blipFill>
        <p:spPr>
          <a:xfrm>
            <a:off x="24846016" y="7275870"/>
            <a:ext cx="18187669" cy="8549640"/>
          </a:xfrm>
          <a:prstGeom prst="rect">
            <a:avLst/>
          </a:prstGeom>
        </p:spPr>
      </p:pic>
      <p:sp>
        <p:nvSpPr>
          <p:cNvPr id="57" name="TextBox 56">
            <a:extLst>
              <a:ext uri="{FF2B5EF4-FFF2-40B4-BE49-F238E27FC236}">
                <a16:creationId xmlns:a16="http://schemas.microsoft.com/office/drawing/2014/main" id="{A4A09B64-D94C-33C7-BA63-FFA040F3661B}"/>
              </a:ext>
            </a:extLst>
          </p:cNvPr>
          <p:cNvSpPr txBox="1"/>
          <p:nvPr/>
        </p:nvSpPr>
        <p:spPr>
          <a:xfrm>
            <a:off x="24971998" y="6324600"/>
            <a:ext cx="15490202" cy="553998"/>
          </a:xfrm>
          <a:prstGeom prst="rect">
            <a:avLst/>
          </a:prstGeom>
          <a:noFill/>
        </p:spPr>
        <p:txBody>
          <a:bodyPr wrap="square" rtlCol="0">
            <a:spAutoFit/>
          </a:bodyPr>
          <a:lstStyle/>
          <a:p>
            <a:pPr>
              <a:buNone/>
            </a:pPr>
            <a:r>
              <a:rPr lang="en-US" sz="3000" dirty="0">
                <a:latin typeface="+mn-lt"/>
                <a:cs typeface="Arial" panose="020B0604020202020204" pitchFamily="34" charset="0"/>
              </a:rPr>
              <a:t>How predictable is discrimination performance from </a:t>
            </a:r>
            <a:r>
              <a:rPr lang="en-US" sz="3000" u="sng" dirty="0">
                <a:latin typeface="+mn-lt"/>
                <a:cs typeface="Arial" panose="020B0604020202020204" pitchFamily="34" charset="0"/>
              </a:rPr>
              <a:t>independent verbal judgments </a:t>
            </a:r>
            <a:r>
              <a:rPr lang="en-US" sz="3000" dirty="0">
                <a:latin typeface="+mn-lt"/>
                <a:cs typeface="Arial" panose="020B0604020202020204" pitchFamily="34" charset="0"/>
              </a:rPr>
              <a:t>(Exp 1)?</a:t>
            </a:r>
          </a:p>
        </p:txBody>
      </p:sp>
      <p:pic>
        <p:nvPicPr>
          <p:cNvPr id="1076" name="Picture 1075">
            <a:extLst>
              <a:ext uri="{FF2B5EF4-FFF2-40B4-BE49-F238E27FC236}">
                <a16:creationId xmlns:a16="http://schemas.microsoft.com/office/drawing/2014/main" id="{77B3B431-E127-D1E7-83AA-260D899B1FB6}"/>
              </a:ext>
            </a:extLst>
          </p:cNvPr>
          <p:cNvPicPr>
            <a:picLocks noChangeAspect="1"/>
          </p:cNvPicPr>
          <p:nvPr/>
        </p:nvPicPr>
        <p:blipFill>
          <a:blip r:embed="rId22"/>
          <a:stretch>
            <a:fillRect/>
          </a:stretch>
        </p:blipFill>
        <p:spPr>
          <a:xfrm>
            <a:off x="11463297" y="26151174"/>
            <a:ext cx="2092654" cy="1072056"/>
          </a:xfrm>
          <a:prstGeom prst="rect">
            <a:avLst/>
          </a:prstGeom>
        </p:spPr>
      </p:pic>
      <p:pic>
        <p:nvPicPr>
          <p:cNvPr id="1082" name="Picture 1081">
            <a:extLst>
              <a:ext uri="{FF2B5EF4-FFF2-40B4-BE49-F238E27FC236}">
                <a16:creationId xmlns:a16="http://schemas.microsoft.com/office/drawing/2014/main" id="{A6E609DC-0A4A-61CF-2E95-9001EB009F8A}"/>
              </a:ext>
            </a:extLst>
          </p:cNvPr>
          <p:cNvPicPr>
            <a:picLocks noChangeAspect="1"/>
          </p:cNvPicPr>
          <p:nvPr/>
        </p:nvPicPr>
        <p:blipFill>
          <a:blip r:embed="rId23"/>
          <a:stretch>
            <a:fillRect/>
          </a:stretch>
        </p:blipFill>
        <p:spPr>
          <a:xfrm>
            <a:off x="22713462" y="17114121"/>
            <a:ext cx="6258050" cy="6647656"/>
          </a:xfrm>
          <a:prstGeom prst="rect">
            <a:avLst/>
          </a:prstGeom>
        </p:spPr>
      </p:pic>
      <p:pic>
        <p:nvPicPr>
          <p:cNvPr id="1083" name="Picture 1082">
            <a:extLst>
              <a:ext uri="{FF2B5EF4-FFF2-40B4-BE49-F238E27FC236}">
                <a16:creationId xmlns:a16="http://schemas.microsoft.com/office/drawing/2014/main" id="{6B66C675-3623-5513-53AC-2B5A1F3C2C70}"/>
              </a:ext>
            </a:extLst>
          </p:cNvPr>
          <p:cNvPicPr>
            <a:picLocks noChangeAspect="1"/>
          </p:cNvPicPr>
          <p:nvPr/>
        </p:nvPicPr>
        <p:blipFill>
          <a:blip r:embed="rId24"/>
          <a:stretch>
            <a:fillRect/>
          </a:stretch>
        </p:blipFill>
        <p:spPr>
          <a:xfrm>
            <a:off x="16398781" y="17105709"/>
            <a:ext cx="6245874" cy="6659831"/>
          </a:xfrm>
          <a:prstGeom prst="rect">
            <a:avLst/>
          </a:prstGeom>
        </p:spPr>
      </p:pic>
      <p:sp>
        <p:nvSpPr>
          <p:cNvPr id="1084" name="Left Bracket 1083">
            <a:extLst>
              <a:ext uri="{FF2B5EF4-FFF2-40B4-BE49-F238E27FC236}">
                <a16:creationId xmlns:a16="http://schemas.microsoft.com/office/drawing/2014/main" id="{71FADF7C-936C-0937-01CC-C259ECE5A146}"/>
              </a:ext>
            </a:extLst>
          </p:cNvPr>
          <p:cNvSpPr/>
          <p:nvPr/>
        </p:nvSpPr>
        <p:spPr>
          <a:xfrm rot="5400000">
            <a:off x="19727895" y="15287468"/>
            <a:ext cx="160458" cy="3575915"/>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85" name="TextBox 1084">
            <a:extLst>
              <a:ext uri="{FF2B5EF4-FFF2-40B4-BE49-F238E27FC236}">
                <a16:creationId xmlns:a16="http://schemas.microsoft.com/office/drawing/2014/main" id="{5BEA169F-BCB4-ADDC-584A-94A770F0BE6E}"/>
              </a:ext>
            </a:extLst>
          </p:cNvPr>
          <p:cNvSpPr txBox="1"/>
          <p:nvPr/>
        </p:nvSpPr>
        <p:spPr>
          <a:xfrm>
            <a:off x="19650179" y="16699299"/>
            <a:ext cx="794511" cy="369332"/>
          </a:xfrm>
          <a:prstGeom prst="rect">
            <a:avLst/>
          </a:prstGeom>
          <a:noFill/>
        </p:spPr>
        <p:txBody>
          <a:bodyPr wrap="square" rtlCol="0">
            <a:spAutoFit/>
          </a:bodyPr>
          <a:lstStyle/>
          <a:p>
            <a:pPr>
              <a:buNone/>
            </a:pPr>
            <a:r>
              <a:rPr lang="en-US" sz="1800" dirty="0">
                <a:latin typeface="+mn-lt"/>
              </a:rPr>
              <a:t>*</a:t>
            </a:r>
          </a:p>
        </p:txBody>
      </p:sp>
      <p:sp>
        <p:nvSpPr>
          <p:cNvPr id="1086" name="TextBox 1085">
            <a:extLst>
              <a:ext uri="{FF2B5EF4-FFF2-40B4-BE49-F238E27FC236}">
                <a16:creationId xmlns:a16="http://schemas.microsoft.com/office/drawing/2014/main" id="{3EBDC575-B8E6-5513-FA46-0097290C2811}"/>
              </a:ext>
            </a:extLst>
          </p:cNvPr>
          <p:cNvSpPr txBox="1"/>
          <p:nvPr/>
        </p:nvSpPr>
        <p:spPr>
          <a:xfrm>
            <a:off x="7965082" y="11356239"/>
            <a:ext cx="2126482" cy="400110"/>
          </a:xfrm>
          <a:prstGeom prst="rect">
            <a:avLst/>
          </a:prstGeom>
          <a:solidFill>
            <a:schemeClr val="bg1"/>
          </a:solidFill>
        </p:spPr>
        <p:txBody>
          <a:bodyPr wrap="square" rtlCol="0">
            <a:spAutoFit/>
          </a:bodyPr>
          <a:lstStyle/>
          <a:p>
            <a:pPr>
              <a:buNone/>
            </a:pPr>
            <a:r>
              <a:rPr lang="en-US" sz="2000" dirty="0">
                <a:latin typeface="+mn-lt"/>
              </a:rPr>
              <a:t>Actual </a:t>
            </a:r>
            <a:r>
              <a:rPr lang="en-US" sz="1800" dirty="0">
                <a:latin typeface="+mn-lt"/>
              </a:rPr>
              <a:t>Depth</a:t>
            </a:r>
            <a:r>
              <a:rPr lang="en-US" sz="2000" dirty="0">
                <a:latin typeface="+mn-lt"/>
              </a:rPr>
              <a:t> (m)</a:t>
            </a:r>
            <a:endParaRPr lang="en-US" sz="1800" dirty="0">
              <a:latin typeface="+mn-lt"/>
            </a:endParaRPr>
          </a:p>
        </p:txBody>
      </p:sp>
      <p:sp>
        <p:nvSpPr>
          <p:cNvPr id="131" name="TextBox 130">
            <a:extLst>
              <a:ext uri="{FF2B5EF4-FFF2-40B4-BE49-F238E27FC236}">
                <a16:creationId xmlns:a16="http://schemas.microsoft.com/office/drawing/2014/main" id="{B29C023C-2DD7-CB1F-2363-4CEA67B9FBFE}"/>
              </a:ext>
            </a:extLst>
          </p:cNvPr>
          <p:cNvSpPr txBox="1"/>
          <p:nvPr/>
        </p:nvSpPr>
        <p:spPr>
          <a:xfrm>
            <a:off x="12894630" y="11343665"/>
            <a:ext cx="2126482" cy="400110"/>
          </a:xfrm>
          <a:prstGeom prst="rect">
            <a:avLst/>
          </a:prstGeom>
          <a:solidFill>
            <a:schemeClr val="bg1"/>
          </a:solidFill>
        </p:spPr>
        <p:txBody>
          <a:bodyPr wrap="square" rtlCol="0">
            <a:spAutoFit/>
          </a:bodyPr>
          <a:lstStyle/>
          <a:p>
            <a:pPr>
              <a:buNone/>
            </a:pPr>
            <a:r>
              <a:rPr lang="en-US" sz="2000" dirty="0">
                <a:latin typeface="+mn-lt"/>
              </a:rPr>
              <a:t>Actual </a:t>
            </a:r>
            <a:r>
              <a:rPr lang="en-US" sz="1800" dirty="0">
                <a:latin typeface="+mn-lt"/>
              </a:rPr>
              <a:t>Depth</a:t>
            </a:r>
            <a:r>
              <a:rPr lang="en-US" sz="2000" dirty="0">
                <a:latin typeface="+mn-lt"/>
              </a:rPr>
              <a:t> (m)</a:t>
            </a:r>
            <a:endParaRPr lang="en-US" sz="1800" dirty="0">
              <a:latin typeface="+mn-lt"/>
            </a:endParaRPr>
          </a:p>
        </p:txBody>
      </p:sp>
      <p:cxnSp>
        <p:nvCxnSpPr>
          <p:cNvPr id="1063" name="Straight Connector 1062">
            <a:extLst>
              <a:ext uri="{FF2B5EF4-FFF2-40B4-BE49-F238E27FC236}">
                <a16:creationId xmlns:a16="http://schemas.microsoft.com/office/drawing/2014/main" id="{425BB05D-09B8-141F-2C57-5FA4697BD427}"/>
              </a:ext>
            </a:extLst>
          </p:cNvPr>
          <p:cNvCxnSpPr>
            <a:cxnSpLocks/>
          </p:cNvCxnSpPr>
          <p:nvPr/>
        </p:nvCxnSpPr>
        <p:spPr>
          <a:xfrm>
            <a:off x="13335000" y="9393243"/>
            <a:ext cx="2168274" cy="265209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33" name="TextBox 132">
            <a:extLst>
              <a:ext uri="{FF2B5EF4-FFF2-40B4-BE49-F238E27FC236}">
                <a16:creationId xmlns:a16="http://schemas.microsoft.com/office/drawing/2014/main" id="{3C571437-E288-2AE7-60E8-74B8810C472E}"/>
              </a:ext>
            </a:extLst>
          </p:cNvPr>
          <p:cNvSpPr txBox="1"/>
          <p:nvPr/>
        </p:nvSpPr>
        <p:spPr>
          <a:xfrm>
            <a:off x="7862643" y="16811259"/>
            <a:ext cx="2126482" cy="400110"/>
          </a:xfrm>
          <a:prstGeom prst="rect">
            <a:avLst/>
          </a:prstGeom>
          <a:solidFill>
            <a:schemeClr val="bg1"/>
          </a:solidFill>
        </p:spPr>
        <p:txBody>
          <a:bodyPr wrap="square" rtlCol="0">
            <a:spAutoFit/>
          </a:bodyPr>
          <a:lstStyle/>
          <a:p>
            <a:pPr>
              <a:buNone/>
            </a:pPr>
            <a:r>
              <a:rPr lang="en-US" sz="2000" dirty="0">
                <a:latin typeface="+mn-lt"/>
              </a:rPr>
              <a:t>Actual Depth (m)</a:t>
            </a:r>
            <a:endParaRPr lang="en-US" sz="1800" dirty="0">
              <a:latin typeface="+mn-lt"/>
            </a:endParaRPr>
          </a:p>
        </p:txBody>
      </p:sp>
      <p:sp>
        <p:nvSpPr>
          <p:cNvPr id="134" name="TextBox 133">
            <a:extLst>
              <a:ext uri="{FF2B5EF4-FFF2-40B4-BE49-F238E27FC236}">
                <a16:creationId xmlns:a16="http://schemas.microsoft.com/office/drawing/2014/main" id="{80B2442C-07CF-D384-F532-B836B5F18AD9}"/>
              </a:ext>
            </a:extLst>
          </p:cNvPr>
          <p:cNvSpPr txBox="1"/>
          <p:nvPr/>
        </p:nvSpPr>
        <p:spPr>
          <a:xfrm rot="16200000">
            <a:off x="4695573" y="14307055"/>
            <a:ext cx="2923042" cy="369332"/>
          </a:xfrm>
          <a:prstGeom prst="rect">
            <a:avLst/>
          </a:prstGeom>
          <a:solidFill>
            <a:schemeClr val="bg1"/>
          </a:solidFill>
        </p:spPr>
        <p:txBody>
          <a:bodyPr wrap="square" rtlCol="0">
            <a:spAutoFit/>
          </a:bodyPr>
          <a:lstStyle/>
          <a:p>
            <a:pPr>
              <a:buNone/>
            </a:pPr>
            <a:r>
              <a:rPr lang="en-US" sz="1800" dirty="0">
                <a:latin typeface="+mn-lt"/>
              </a:rPr>
              <a:t>Z-scored Estimated Depth</a:t>
            </a:r>
            <a:endParaRPr lang="en-US" sz="1600" dirty="0">
              <a:latin typeface="+mn-lt"/>
            </a:endParaRPr>
          </a:p>
        </p:txBody>
      </p:sp>
      <p:sp>
        <p:nvSpPr>
          <p:cNvPr id="135" name="TextBox 134">
            <a:extLst>
              <a:ext uri="{FF2B5EF4-FFF2-40B4-BE49-F238E27FC236}">
                <a16:creationId xmlns:a16="http://schemas.microsoft.com/office/drawing/2014/main" id="{802F987A-AB77-95C3-1FB2-2150EC185A31}"/>
              </a:ext>
            </a:extLst>
          </p:cNvPr>
          <p:cNvSpPr txBox="1"/>
          <p:nvPr/>
        </p:nvSpPr>
        <p:spPr>
          <a:xfrm rot="16200000">
            <a:off x="4720487" y="8821909"/>
            <a:ext cx="2923042" cy="369332"/>
          </a:xfrm>
          <a:prstGeom prst="rect">
            <a:avLst/>
          </a:prstGeom>
          <a:solidFill>
            <a:schemeClr val="bg1"/>
          </a:solidFill>
        </p:spPr>
        <p:txBody>
          <a:bodyPr wrap="square" rtlCol="0">
            <a:spAutoFit/>
          </a:bodyPr>
          <a:lstStyle/>
          <a:p>
            <a:pPr>
              <a:buNone/>
            </a:pPr>
            <a:r>
              <a:rPr lang="en-US" sz="1800" dirty="0">
                <a:latin typeface="+mn-lt"/>
              </a:rPr>
              <a:t>Z-scored Estimated Depth</a:t>
            </a:r>
            <a:endParaRPr lang="en-US" sz="1600" dirty="0">
              <a:latin typeface="+mn-lt"/>
            </a:endParaRPr>
          </a:p>
        </p:txBody>
      </p:sp>
      <p:sp>
        <p:nvSpPr>
          <p:cNvPr id="136" name="TextBox 135">
            <a:extLst>
              <a:ext uri="{FF2B5EF4-FFF2-40B4-BE49-F238E27FC236}">
                <a16:creationId xmlns:a16="http://schemas.microsoft.com/office/drawing/2014/main" id="{92918E61-02AD-FEEC-8A53-14A071B02026}"/>
              </a:ext>
            </a:extLst>
          </p:cNvPr>
          <p:cNvSpPr txBox="1"/>
          <p:nvPr/>
        </p:nvSpPr>
        <p:spPr>
          <a:xfrm rot="16200000">
            <a:off x="9164925" y="14193916"/>
            <a:ext cx="4160817" cy="369332"/>
          </a:xfrm>
          <a:prstGeom prst="rect">
            <a:avLst/>
          </a:prstGeom>
          <a:solidFill>
            <a:schemeClr val="bg1"/>
          </a:solidFill>
        </p:spPr>
        <p:txBody>
          <a:bodyPr wrap="square" rtlCol="0">
            <a:spAutoFit/>
          </a:bodyPr>
          <a:lstStyle/>
          <a:p>
            <a:pPr>
              <a:buNone/>
            </a:pPr>
            <a:r>
              <a:rPr lang="en-US" sz="1800" dirty="0">
                <a:latin typeface="+mn-lt"/>
              </a:rPr>
              <a:t>Z-scored Linear Model Residuals @ 250 ms</a:t>
            </a:r>
            <a:endParaRPr lang="en-US" sz="1600" dirty="0">
              <a:latin typeface="+mn-lt"/>
            </a:endParaRPr>
          </a:p>
        </p:txBody>
      </p:sp>
      <p:sp>
        <p:nvSpPr>
          <p:cNvPr id="139" name="TextBox 138">
            <a:extLst>
              <a:ext uri="{FF2B5EF4-FFF2-40B4-BE49-F238E27FC236}">
                <a16:creationId xmlns:a16="http://schemas.microsoft.com/office/drawing/2014/main" id="{763C3A77-E0C9-BB38-19CD-E1B70BFC2C34}"/>
              </a:ext>
            </a:extLst>
          </p:cNvPr>
          <p:cNvSpPr txBox="1"/>
          <p:nvPr/>
        </p:nvSpPr>
        <p:spPr>
          <a:xfrm rot="16200000">
            <a:off x="9695945" y="8810835"/>
            <a:ext cx="2923042" cy="369332"/>
          </a:xfrm>
          <a:prstGeom prst="rect">
            <a:avLst/>
          </a:prstGeom>
          <a:solidFill>
            <a:schemeClr val="bg1"/>
          </a:solidFill>
        </p:spPr>
        <p:txBody>
          <a:bodyPr wrap="square" rtlCol="0">
            <a:spAutoFit/>
          </a:bodyPr>
          <a:lstStyle/>
          <a:p>
            <a:pPr>
              <a:buNone/>
            </a:pPr>
            <a:r>
              <a:rPr lang="en-US" sz="1800" dirty="0">
                <a:latin typeface="+mn-lt"/>
              </a:rPr>
              <a:t>Z-scored Estimated Depth</a:t>
            </a:r>
            <a:endParaRPr lang="en-US" sz="1600" dirty="0">
              <a:latin typeface="+mn-lt"/>
            </a:endParaRPr>
          </a:p>
        </p:txBody>
      </p:sp>
      <p:sp>
        <p:nvSpPr>
          <p:cNvPr id="140" name="TextBox 139">
            <a:extLst>
              <a:ext uri="{FF2B5EF4-FFF2-40B4-BE49-F238E27FC236}">
                <a16:creationId xmlns:a16="http://schemas.microsoft.com/office/drawing/2014/main" id="{4C37FF9D-BB37-53AE-E16F-905EF28DACAC}"/>
              </a:ext>
            </a:extLst>
          </p:cNvPr>
          <p:cNvSpPr txBox="1"/>
          <p:nvPr/>
        </p:nvSpPr>
        <p:spPr>
          <a:xfrm>
            <a:off x="11866117" y="16797241"/>
            <a:ext cx="4160817" cy="369332"/>
          </a:xfrm>
          <a:prstGeom prst="rect">
            <a:avLst/>
          </a:prstGeom>
          <a:solidFill>
            <a:schemeClr val="bg1"/>
          </a:solidFill>
        </p:spPr>
        <p:txBody>
          <a:bodyPr wrap="square" rtlCol="0">
            <a:spAutoFit/>
          </a:bodyPr>
          <a:lstStyle/>
          <a:p>
            <a:pPr>
              <a:buNone/>
            </a:pPr>
            <a:r>
              <a:rPr lang="en-US" sz="1800" dirty="0">
                <a:latin typeface="+mn-lt"/>
              </a:rPr>
              <a:t>Z-scored Linear Model Residuals @ 125 ms</a:t>
            </a:r>
            <a:endParaRPr lang="en-US" sz="1600" dirty="0">
              <a:latin typeface="+mn-lt"/>
            </a:endParaRPr>
          </a:p>
        </p:txBody>
      </p:sp>
      <p:sp>
        <p:nvSpPr>
          <p:cNvPr id="141" name="TextBox 140">
            <a:extLst>
              <a:ext uri="{FF2B5EF4-FFF2-40B4-BE49-F238E27FC236}">
                <a16:creationId xmlns:a16="http://schemas.microsoft.com/office/drawing/2014/main" id="{3852039A-7BB3-3DFA-8385-2264AB70922E}"/>
              </a:ext>
            </a:extLst>
          </p:cNvPr>
          <p:cNvSpPr txBox="1"/>
          <p:nvPr/>
        </p:nvSpPr>
        <p:spPr>
          <a:xfrm rot="16200000">
            <a:off x="15130775" y="10162542"/>
            <a:ext cx="3224804" cy="523220"/>
          </a:xfrm>
          <a:prstGeom prst="rect">
            <a:avLst/>
          </a:prstGeom>
          <a:solidFill>
            <a:schemeClr val="bg1"/>
          </a:solidFill>
        </p:spPr>
        <p:txBody>
          <a:bodyPr wrap="square" rtlCol="0">
            <a:spAutoFit/>
          </a:bodyPr>
          <a:lstStyle/>
          <a:p>
            <a:pPr>
              <a:buNone/>
            </a:pPr>
            <a:r>
              <a:rPr lang="en-US" sz="2800" dirty="0">
                <a:latin typeface="+mn-lt"/>
              </a:rPr>
              <a:t>Proportion Correct</a:t>
            </a:r>
            <a:endParaRPr lang="en-US" sz="2400" dirty="0">
              <a:latin typeface="+mn-lt"/>
            </a:endParaRPr>
          </a:p>
        </p:txBody>
      </p:sp>
      <p:sp>
        <p:nvSpPr>
          <p:cNvPr id="143" name="TextBox 142">
            <a:extLst>
              <a:ext uri="{FF2B5EF4-FFF2-40B4-BE49-F238E27FC236}">
                <a16:creationId xmlns:a16="http://schemas.microsoft.com/office/drawing/2014/main" id="{A691EC5B-59F3-F993-9FB8-2ABB65EAECBC}"/>
              </a:ext>
            </a:extLst>
          </p:cNvPr>
          <p:cNvSpPr txBox="1"/>
          <p:nvPr/>
        </p:nvSpPr>
        <p:spPr>
          <a:xfrm rot="16200000">
            <a:off x="23097379" y="10166778"/>
            <a:ext cx="3178378" cy="523220"/>
          </a:xfrm>
          <a:prstGeom prst="rect">
            <a:avLst/>
          </a:prstGeom>
          <a:solidFill>
            <a:schemeClr val="bg1"/>
          </a:solidFill>
        </p:spPr>
        <p:txBody>
          <a:bodyPr wrap="square" rtlCol="0">
            <a:spAutoFit/>
          </a:bodyPr>
          <a:lstStyle/>
          <a:p>
            <a:pPr>
              <a:buNone/>
            </a:pPr>
            <a:r>
              <a:rPr lang="en-US" sz="2800" dirty="0">
                <a:latin typeface="+mn-lt"/>
              </a:rPr>
              <a:t>Proportion Correct</a:t>
            </a:r>
            <a:endParaRPr lang="en-US" sz="2400" dirty="0">
              <a:latin typeface="+mn-lt"/>
            </a:endParaRPr>
          </a:p>
        </p:txBody>
      </p:sp>
      <p:sp>
        <p:nvSpPr>
          <p:cNvPr id="144" name="TextBox 143">
            <a:extLst>
              <a:ext uri="{FF2B5EF4-FFF2-40B4-BE49-F238E27FC236}">
                <a16:creationId xmlns:a16="http://schemas.microsoft.com/office/drawing/2014/main" id="{E35AED6B-6651-65F5-70A6-F13BA84A8857}"/>
              </a:ext>
            </a:extLst>
          </p:cNvPr>
          <p:cNvSpPr txBox="1"/>
          <p:nvPr/>
        </p:nvSpPr>
        <p:spPr>
          <a:xfrm>
            <a:off x="18484994" y="14173200"/>
            <a:ext cx="4375006" cy="523220"/>
          </a:xfrm>
          <a:prstGeom prst="rect">
            <a:avLst/>
          </a:prstGeom>
          <a:solidFill>
            <a:schemeClr val="bg1"/>
          </a:solidFill>
        </p:spPr>
        <p:txBody>
          <a:bodyPr wrap="square" rtlCol="0">
            <a:spAutoFit/>
          </a:bodyPr>
          <a:lstStyle/>
          <a:p>
            <a:pPr>
              <a:buNone/>
            </a:pPr>
            <a:r>
              <a:rPr lang="en-US" sz="2800" dirty="0">
                <a:latin typeface="+mn-lt"/>
              </a:rPr>
              <a:t>Kinect Depth Difference (m)</a:t>
            </a:r>
            <a:endParaRPr lang="en-US" sz="2400" dirty="0">
              <a:latin typeface="+mn-lt"/>
            </a:endParaRPr>
          </a:p>
        </p:txBody>
      </p:sp>
      <p:sp>
        <p:nvSpPr>
          <p:cNvPr id="145" name="TextBox 144">
            <a:extLst>
              <a:ext uri="{FF2B5EF4-FFF2-40B4-BE49-F238E27FC236}">
                <a16:creationId xmlns:a16="http://schemas.microsoft.com/office/drawing/2014/main" id="{0EA1BF36-E006-C2F1-4C03-B7E2E1C0DBE4}"/>
              </a:ext>
            </a:extLst>
          </p:cNvPr>
          <p:cNvSpPr txBox="1"/>
          <p:nvPr/>
        </p:nvSpPr>
        <p:spPr>
          <a:xfrm>
            <a:off x="25419194" y="14116972"/>
            <a:ext cx="6280006" cy="523220"/>
          </a:xfrm>
          <a:prstGeom prst="rect">
            <a:avLst/>
          </a:prstGeom>
          <a:solidFill>
            <a:schemeClr val="bg1"/>
          </a:solidFill>
        </p:spPr>
        <p:txBody>
          <a:bodyPr wrap="square" rtlCol="0">
            <a:spAutoFit/>
          </a:bodyPr>
          <a:lstStyle/>
          <a:p>
            <a:pPr>
              <a:buNone/>
            </a:pPr>
            <a:r>
              <a:rPr lang="en-US" sz="2800" dirty="0">
                <a:latin typeface="+mn-lt"/>
              </a:rPr>
              <a:t>Z-scored Verbal Estimate Difference (m)</a:t>
            </a:r>
            <a:endParaRPr lang="en-US" sz="2400" dirty="0">
              <a:latin typeface="+mn-lt"/>
            </a:endParaRPr>
          </a:p>
        </p:txBody>
      </p:sp>
      <p:sp>
        <p:nvSpPr>
          <p:cNvPr id="146" name="TextBox 145">
            <a:extLst>
              <a:ext uri="{FF2B5EF4-FFF2-40B4-BE49-F238E27FC236}">
                <a16:creationId xmlns:a16="http://schemas.microsoft.com/office/drawing/2014/main" id="{8B14A0AD-9B00-2828-FF31-890A303E27AF}"/>
              </a:ext>
            </a:extLst>
          </p:cNvPr>
          <p:cNvSpPr txBox="1"/>
          <p:nvPr/>
        </p:nvSpPr>
        <p:spPr>
          <a:xfrm>
            <a:off x="18255459" y="7283444"/>
            <a:ext cx="4375006" cy="523220"/>
          </a:xfrm>
          <a:prstGeom prst="rect">
            <a:avLst/>
          </a:prstGeom>
          <a:solidFill>
            <a:schemeClr val="bg1"/>
          </a:solidFill>
        </p:spPr>
        <p:txBody>
          <a:bodyPr wrap="square" rtlCol="0">
            <a:spAutoFit/>
          </a:bodyPr>
          <a:lstStyle/>
          <a:p>
            <a:pPr algn="ctr">
              <a:buNone/>
            </a:pPr>
            <a:r>
              <a:rPr lang="en-US" sz="2800" dirty="0">
                <a:latin typeface="+mn-lt"/>
              </a:rPr>
              <a:t>250 ms</a:t>
            </a:r>
            <a:endParaRPr lang="en-US" sz="2400" dirty="0">
              <a:latin typeface="+mn-lt"/>
            </a:endParaRPr>
          </a:p>
        </p:txBody>
      </p:sp>
      <p:sp>
        <p:nvSpPr>
          <p:cNvPr id="147" name="TextBox 146">
            <a:extLst>
              <a:ext uri="{FF2B5EF4-FFF2-40B4-BE49-F238E27FC236}">
                <a16:creationId xmlns:a16="http://schemas.microsoft.com/office/drawing/2014/main" id="{5433DF31-8FB7-C55D-7D6C-65966E61FBA9}"/>
              </a:ext>
            </a:extLst>
          </p:cNvPr>
          <p:cNvSpPr txBox="1"/>
          <p:nvPr/>
        </p:nvSpPr>
        <p:spPr>
          <a:xfrm>
            <a:off x="27539122" y="7269232"/>
            <a:ext cx="1653191" cy="523220"/>
          </a:xfrm>
          <a:prstGeom prst="rect">
            <a:avLst/>
          </a:prstGeom>
          <a:solidFill>
            <a:schemeClr val="bg1"/>
          </a:solidFill>
        </p:spPr>
        <p:txBody>
          <a:bodyPr wrap="square" rtlCol="0">
            <a:spAutoFit/>
          </a:bodyPr>
          <a:lstStyle/>
          <a:p>
            <a:pPr algn="ctr">
              <a:buNone/>
            </a:pPr>
            <a:r>
              <a:rPr lang="en-US" sz="2800" dirty="0">
                <a:latin typeface="+mn-lt"/>
              </a:rPr>
              <a:t>250 ms</a:t>
            </a:r>
            <a:endParaRPr lang="en-US" sz="2400" dirty="0">
              <a:latin typeface="+mn-lt"/>
            </a:endParaRPr>
          </a:p>
        </p:txBody>
      </p:sp>
      <p:sp>
        <p:nvSpPr>
          <p:cNvPr id="153" name="TextBox 152">
            <a:extLst>
              <a:ext uri="{FF2B5EF4-FFF2-40B4-BE49-F238E27FC236}">
                <a16:creationId xmlns:a16="http://schemas.microsoft.com/office/drawing/2014/main" id="{B087F10F-D737-EB53-DA91-0B637A6C7857}"/>
              </a:ext>
            </a:extLst>
          </p:cNvPr>
          <p:cNvSpPr txBox="1"/>
          <p:nvPr/>
        </p:nvSpPr>
        <p:spPr>
          <a:xfrm>
            <a:off x="18761381" y="23409292"/>
            <a:ext cx="2659837" cy="584775"/>
          </a:xfrm>
          <a:prstGeom prst="rect">
            <a:avLst/>
          </a:prstGeom>
          <a:solidFill>
            <a:schemeClr val="bg1"/>
          </a:solidFill>
        </p:spPr>
        <p:txBody>
          <a:bodyPr wrap="square" rtlCol="0">
            <a:spAutoFit/>
          </a:bodyPr>
          <a:lstStyle/>
          <a:p>
            <a:pPr>
              <a:buNone/>
            </a:pPr>
            <a:r>
              <a:rPr lang="en-US" sz="3200" dirty="0">
                <a:latin typeface="+mn-lt"/>
              </a:rPr>
              <a:t>Duration (ms)</a:t>
            </a:r>
            <a:endParaRPr lang="en-US" sz="2800" dirty="0">
              <a:latin typeface="+mn-lt"/>
            </a:endParaRPr>
          </a:p>
        </p:txBody>
      </p:sp>
      <p:sp>
        <p:nvSpPr>
          <p:cNvPr id="154" name="TextBox 153">
            <a:extLst>
              <a:ext uri="{FF2B5EF4-FFF2-40B4-BE49-F238E27FC236}">
                <a16:creationId xmlns:a16="http://schemas.microsoft.com/office/drawing/2014/main" id="{D95FAD68-ABE1-5B6B-8B3D-C3D63C4C350A}"/>
              </a:ext>
            </a:extLst>
          </p:cNvPr>
          <p:cNvSpPr txBox="1"/>
          <p:nvPr/>
        </p:nvSpPr>
        <p:spPr>
          <a:xfrm>
            <a:off x="25000763" y="23420925"/>
            <a:ext cx="2659837" cy="584775"/>
          </a:xfrm>
          <a:prstGeom prst="rect">
            <a:avLst/>
          </a:prstGeom>
          <a:solidFill>
            <a:schemeClr val="bg1"/>
          </a:solidFill>
        </p:spPr>
        <p:txBody>
          <a:bodyPr wrap="square" rtlCol="0">
            <a:spAutoFit/>
          </a:bodyPr>
          <a:lstStyle/>
          <a:p>
            <a:pPr>
              <a:buNone/>
            </a:pPr>
            <a:r>
              <a:rPr lang="en-US" sz="3200" dirty="0">
                <a:latin typeface="+mn-lt"/>
              </a:rPr>
              <a:t>Duration (ms)</a:t>
            </a:r>
            <a:endParaRPr lang="en-US" sz="2800" dirty="0">
              <a:latin typeface="+mn-lt"/>
            </a:endParaRPr>
          </a:p>
        </p:txBody>
      </p:sp>
      <p:sp>
        <p:nvSpPr>
          <p:cNvPr id="156" name="TextBox 155">
            <a:extLst>
              <a:ext uri="{FF2B5EF4-FFF2-40B4-BE49-F238E27FC236}">
                <a16:creationId xmlns:a16="http://schemas.microsoft.com/office/drawing/2014/main" id="{36070136-0E51-D4D2-206A-FFE81EE8CEE7}"/>
              </a:ext>
            </a:extLst>
          </p:cNvPr>
          <p:cNvSpPr txBox="1"/>
          <p:nvPr/>
        </p:nvSpPr>
        <p:spPr>
          <a:xfrm>
            <a:off x="32743018" y="14020800"/>
            <a:ext cx="3396386" cy="461665"/>
          </a:xfrm>
          <a:prstGeom prst="rect">
            <a:avLst/>
          </a:prstGeom>
          <a:solidFill>
            <a:schemeClr val="bg1"/>
          </a:solidFill>
        </p:spPr>
        <p:txBody>
          <a:bodyPr wrap="square" rtlCol="0">
            <a:spAutoFit/>
          </a:bodyPr>
          <a:lstStyle/>
          <a:p>
            <a:pPr algn="ctr">
              <a:buNone/>
            </a:pPr>
            <a:r>
              <a:rPr lang="en-US" sz="2400" dirty="0">
                <a:latin typeface="+mn-lt"/>
              </a:rPr>
              <a:t>Z-scored Depth Estimate</a:t>
            </a:r>
            <a:endParaRPr lang="en-US" sz="2000" dirty="0">
              <a:latin typeface="+mn-lt"/>
            </a:endParaRPr>
          </a:p>
        </p:txBody>
      </p:sp>
      <p:sp>
        <p:nvSpPr>
          <p:cNvPr id="157" name="TextBox 156">
            <a:extLst>
              <a:ext uri="{FF2B5EF4-FFF2-40B4-BE49-F238E27FC236}">
                <a16:creationId xmlns:a16="http://schemas.microsoft.com/office/drawing/2014/main" id="{34433A8F-CF1F-E33C-37DE-CDD076693A31}"/>
              </a:ext>
            </a:extLst>
          </p:cNvPr>
          <p:cNvSpPr txBox="1"/>
          <p:nvPr/>
        </p:nvSpPr>
        <p:spPr>
          <a:xfrm>
            <a:off x="38361214" y="14020800"/>
            <a:ext cx="3396386" cy="461665"/>
          </a:xfrm>
          <a:prstGeom prst="rect">
            <a:avLst/>
          </a:prstGeom>
          <a:solidFill>
            <a:schemeClr val="bg1"/>
          </a:solidFill>
        </p:spPr>
        <p:txBody>
          <a:bodyPr wrap="square" rtlCol="0">
            <a:spAutoFit/>
          </a:bodyPr>
          <a:lstStyle/>
          <a:p>
            <a:pPr algn="ctr">
              <a:buNone/>
            </a:pPr>
            <a:r>
              <a:rPr lang="en-US" sz="2400" dirty="0">
                <a:latin typeface="+mn-lt"/>
              </a:rPr>
              <a:t>Z-scored Depth Estimate</a:t>
            </a:r>
            <a:endParaRPr lang="en-US" sz="2000" dirty="0">
              <a:latin typeface="+mn-lt"/>
            </a:endParaRPr>
          </a:p>
        </p:txBody>
      </p:sp>
      <p:pic>
        <p:nvPicPr>
          <p:cNvPr id="161" name="Picture 160">
            <a:extLst>
              <a:ext uri="{FF2B5EF4-FFF2-40B4-BE49-F238E27FC236}">
                <a16:creationId xmlns:a16="http://schemas.microsoft.com/office/drawing/2014/main" id="{E04F22EA-E506-CEAC-E76D-7F23ED3F33B7}"/>
              </a:ext>
            </a:extLst>
          </p:cNvPr>
          <p:cNvPicPr>
            <a:picLocks noChangeAspect="1"/>
          </p:cNvPicPr>
          <p:nvPr/>
        </p:nvPicPr>
        <p:blipFill>
          <a:blip r:embed="rId25"/>
          <a:stretch>
            <a:fillRect/>
          </a:stretch>
        </p:blipFill>
        <p:spPr>
          <a:xfrm>
            <a:off x="609600" y="23288454"/>
            <a:ext cx="443732" cy="443732"/>
          </a:xfrm>
          <a:prstGeom prst="rect">
            <a:avLst/>
          </a:prstGeom>
        </p:spPr>
      </p:pic>
      <p:cxnSp>
        <p:nvCxnSpPr>
          <p:cNvPr id="164" name="Straight Arrow Connector 163">
            <a:extLst>
              <a:ext uri="{FF2B5EF4-FFF2-40B4-BE49-F238E27FC236}">
                <a16:creationId xmlns:a16="http://schemas.microsoft.com/office/drawing/2014/main" id="{7553A4D0-C2C0-D0B6-6B04-9BD3B273D160}"/>
              </a:ext>
            </a:extLst>
          </p:cNvPr>
          <p:cNvCxnSpPr>
            <a:stCxn id="161" idx="3"/>
          </p:cNvCxnSpPr>
          <p:nvPr/>
        </p:nvCxnSpPr>
        <p:spPr>
          <a:xfrm flipV="1">
            <a:off x="1053332" y="21373550"/>
            <a:ext cx="1741250" cy="2136770"/>
          </a:xfrm>
          <a:prstGeom prst="straightConnector1">
            <a:avLst/>
          </a:prstGeom>
          <a:ln w="38100">
            <a:solidFill>
              <a:srgbClr val="FFFF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5E2EB5F4-0D89-D05C-FD12-70F2D4A04A0F}"/>
              </a:ext>
            </a:extLst>
          </p:cNvPr>
          <p:cNvSpPr txBox="1"/>
          <p:nvPr/>
        </p:nvSpPr>
        <p:spPr>
          <a:xfrm>
            <a:off x="10532220" y="25387630"/>
            <a:ext cx="3061831" cy="523220"/>
          </a:xfrm>
          <a:prstGeom prst="rect">
            <a:avLst/>
          </a:prstGeom>
          <a:solidFill>
            <a:schemeClr val="bg1"/>
          </a:solidFill>
        </p:spPr>
        <p:txBody>
          <a:bodyPr wrap="square" rtlCol="0">
            <a:spAutoFit/>
          </a:bodyPr>
          <a:lstStyle/>
          <a:p>
            <a:pPr>
              <a:buNone/>
            </a:pPr>
            <a:r>
              <a:rPr lang="en-US" sz="2800" dirty="0">
                <a:latin typeface="+mn-lt"/>
                <a:hlinkClick r:id="rId26"/>
              </a:rPr>
              <a:t>https://osf.io/28vjd</a:t>
            </a:r>
            <a:endParaRPr lang="en-US" sz="2400" dirty="0">
              <a:latin typeface="+mn-lt"/>
            </a:endParaRPr>
          </a:p>
        </p:txBody>
      </p:sp>
      <p:sp>
        <p:nvSpPr>
          <p:cNvPr id="166" name="TextBox 165">
            <a:extLst>
              <a:ext uri="{FF2B5EF4-FFF2-40B4-BE49-F238E27FC236}">
                <a16:creationId xmlns:a16="http://schemas.microsoft.com/office/drawing/2014/main" id="{89DB985A-B70A-0039-13B9-10B7192152C6}"/>
              </a:ext>
            </a:extLst>
          </p:cNvPr>
          <p:cNvSpPr txBox="1"/>
          <p:nvPr/>
        </p:nvSpPr>
        <p:spPr>
          <a:xfrm>
            <a:off x="1066800" y="23267313"/>
            <a:ext cx="2126482" cy="430887"/>
          </a:xfrm>
          <a:prstGeom prst="rect">
            <a:avLst/>
          </a:prstGeom>
          <a:solidFill>
            <a:schemeClr val="bg1"/>
          </a:solidFill>
        </p:spPr>
        <p:txBody>
          <a:bodyPr wrap="square" rtlCol="0">
            <a:spAutoFit/>
          </a:bodyPr>
          <a:lstStyle/>
          <a:p>
            <a:pPr>
              <a:buNone/>
            </a:pPr>
            <a:r>
              <a:rPr lang="en-US" sz="2200" dirty="0">
                <a:latin typeface="+mn-lt"/>
              </a:rPr>
              <a:t>- Target </a:t>
            </a:r>
          </a:p>
        </p:txBody>
      </p:sp>
    </p:spTree>
    <p:extLst>
      <p:ext uri="{BB962C8B-B14F-4D97-AF65-F5344CB8AC3E}">
        <p14:creationId xmlns:p14="http://schemas.microsoft.com/office/powerpoint/2010/main" val="324076221"/>
      </p:ext>
    </p:extLst>
  </p:cSld>
  <p:clrMapOvr>
    <a:masterClrMapping/>
  </p:clrMapOvr>
</p:sld>
</file>

<file path=ppt/theme/theme1.xml><?xml version="1.0" encoding="utf-8"?>
<a:theme xmlns:a="http://schemas.openxmlformats.org/drawingml/2006/main" name="Medical poster with graphics">
  <a:themeElements>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edical Poster">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edical poster with graphics_post design_082605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edical poster with graphics_post design_082605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edical poster with graphics_post design_082605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edical poster with graphics_post design_082605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edical poster with graphics_post design_082605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edical poster with graphics_post design_082605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edical poster with graphics_post design_082605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edical poster with graphics_post design_082605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edical poster with graphics_post design_082605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edical poster with graphics_post design_082605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edical poster with graphics_post design_082605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310CDEE-6E89-4FD2-9D39-B5EF7D79FE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poster with graphics</Template>
  <TotalTime>34611</TotalTime>
  <Words>872</Words>
  <Application>Microsoft Macintosh PowerPoint</Application>
  <PresentationFormat>Custom</PresentationFormat>
  <Paragraphs>82</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Calibri</vt:lpstr>
      <vt:lpstr>Times New Roman</vt:lpstr>
      <vt:lpstr>Medical poster with graphics</vt:lpstr>
      <vt:lpstr>Office Theme</vt:lpstr>
      <vt:lpstr>1_Office Theme</vt:lpstr>
      <vt:lpstr>PowerPoint Presentation</vt:lpstr>
    </vt:vector>
  </TitlesOfParts>
  <Company>GWU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Chunyue Teng</dc:creator>
  <cp:lastModifiedBy>Prachi S Mahableshwarkar</cp:lastModifiedBy>
  <cp:revision>859</cp:revision>
  <cp:lastPrinted>2016-11-03T20:13:43Z</cp:lastPrinted>
  <dcterms:created xsi:type="dcterms:W3CDTF">2015-11-03T20:31:55Z</dcterms:created>
  <dcterms:modified xsi:type="dcterms:W3CDTF">2022-10-28T03:50:53Z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TC100214271033</vt:lpwstr>
  </property>
</Properties>
</file>